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setting. Explain the spark and the change being driven, then advance.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how a round works, then start the game when the room is ready.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33A"/>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320040"/>
          </a:xfrm>
          <a:prstGeom prst="rect">
            <a:avLst/>
          </a:prstGeom>
          <a:noFill/>
          <a:ln/>
        </p:spPr>
        <p:txBody>
          <a:bodyPr wrap="square" rtlCol="0" anchor="ctr"/>
          <a:lstStyle/>
          <a:p>
            <a:pPr indent="0" marL="0">
              <a:buNone/>
            </a:pPr>
            <a:r>
              <a:rPr lang="en-US" sz="1200" b="1" spc="300" kern="0" dirty="0">
                <a:solidFill>
                  <a:srgbClr val="E0B24E"/>
                </a:solidFill>
                <a:latin typeface="Calibri" pitchFamily="34" charset="0"/>
                <a:ea typeface="Calibri" pitchFamily="34" charset="-122"/>
                <a:cs typeface="Calibri" pitchFamily="34" charset="-120"/>
              </a:rPr>
              <a:t>THE CRUCIBLE</a:t>
            </a:r>
            <a:endParaRPr lang="en-US" sz="1200" dirty="0"/>
          </a:p>
        </p:txBody>
      </p:sp>
      <p:sp>
        <p:nvSpPr>
          <p:cNvPr id="3" name="Text 1"/>
          <p:cNvSpPr txBox="1"/>
          <p:nvPr/>
        </p:nvSpPr>
        <p:spPr>
          <a:xfrm>
            <a:off x="640080" y="868680"/>
            <a:ext cx="10972800" cy="1005840"/>
          </a:xfrm>
          <a:prstGeom prst="rect">
            <a:avLst/>
          </a:prstGeom>
          <a:noFill/>
          <a:ln/>
        </p:spPr>
        <p:txBody>
          <a:bodyPr wrap="square" rtlCol="0" anchor="ctr"/>
          <a:lstStyle/>
          <a:p>
            <a:pPr indent="0" marL="0">
              <a:buNone/>
            </a:pPr>
            <a:r>
              <a:rPr lang="en-US" sz="4600" b="1" dirty="0">
                <a:solidFill>
                  <a:srgbClr val="FFFFFF"/>
                </a:solidFill>
                <a:latin typeface="Cambria" pitchFamily="34" charset="0"/>
                <a:ea typeface="Cambria" pitchFamily="34" charset="-122"/>
                <a:cs typeface="Cambria" pitchFamily="34" charset="-120"/>
              </a:rPr>
              <a:t>The Anvil</a:t>
            </a:r>
            <a:endParaRPr lang="en-US" sz="4600" dirty="0"/>
          </a:p>
        </p:txBody>
      </p:sp>
      <p:sp>
        <p:nvSpPr>
          <p:cNvPr id="4" name="Text 2"/>
          <p:cNvSpPr txBox="1"/>
          <p:nvPr/>
        </p:nvSpPr>
        <p:spPr>
          <a:xfrm>
            <a:off x="640080" y="2148840"/>
            <a:ext cx="5212080" cy="292608"/>
          </a:xfrm>
          <a:prstGeom prst="rect">
            <a:avLst/>
          </a:prstGeom>
          <a:noFill/>
          <a:ln/>
        </p:spPr>
        <p:txBody>
          <a:bodyPr wrap="square" rtlCol="0" anchor="ctr"/>
          <a:lstStyle/>
          <a:p>
            <a:pPr indent="0" marL="0">
              <a:buNone/>
            </a:pPr>
            <a:r>
              <a:rPr lang="en-US" sz="1300" b="1" spc="200" kern="0" dirty="0">
                <a:solidFill>
                  <a:srgbClr val="E0B24E"/>
                </a:solidFill>
                <a:latin typeface="Calibri" pitchFamily="34" charset="0"/>
                <a:ea typeface="Calibri" pitchFamily="34" charset="-122"/>
                <a:cs typeface="Calibri" pitchFamily="34" charset="-120"/>
              </a:rPr>
              <a:t>THE SPARK</a:t>
            </a:r>
            <a:endParaRPr lang="en-US" sz="1300" dirty="0"/>
          </a:p>
        </p:txBody>
      </p:sp>
      <p:sp>
        <p:nvSpPr>
          <p:cNvPr id="5" name="Text 3"/>
          <p:cNvSpPr txBox="1"/>
          <p:nvPr/>
        </p:nvSpPr>
        <p:spPr>
          <a:xfrm>
            <a:off x="640080" y="2450592"/>
            <a:ext cx="5212080" cy="502920"/>
          </a:xfrm>
          <a:prstGeom prst="rect">
            <a:avLst/>
          </a:prstGeom>
          <a:noFill/>
          <a:ln/>
        </p:spPr>
        <p:txBody>
          <a:bodyPr wrap="square"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The search has moved on</a:t>
            </a:r>
            <a:endParaRPr lang="en-US" sz="2000" dirty="0"/>
          </a:p>
        </p:txBody>
      </p:sp>
      <p:sp>
        <p:nvSpPr>
          <p:cNvPr id="6" name="Text 4"/>
          <p:cNvSpPr txBox="1"/>
          <p:nvPr/>
        </p:nvSpPr>
        <p:spPr>
          <a:xfrm>
            <a:off x="640080" y="3017520"/>
            <a:ext cx="5212080" cy="3291840"/>
          </a:xfrm>
          <a:prstGeom prst="rect">
            <a:avLst/>
          </a:prstGeom>
          <a:noFill/>
          <a:ln/>
        </p:spPr>
        <p:txBody>
          <a:bodyPr wrap="square" rtlCol="0" anchor="t"/>
          <a:lstStyle/>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The spark — before the story starts</a:t>
            </a:r>
            <a:endParaRPr lang="en-US" sz="1150" dirty="0"/>
          </a:p>
          <a:p>
            <a:pPr indent="0" marL="0">
              <a:lnSpc>
                <a:spcPct val="104000"/>
              </a:lnSpc>
              <a:buNone/>
            </a:pPr>
            <a:endParaRPr lang="en-US" sz="1150" dirty="0"/>
          </a:p>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A charter flight went down on the salt pan — sixteen aboard, everyone alive, the aircraft broken but not burned. They did everything right: stayed with the wreck, laid out signals, rationed the water, and waited to be found, because that is what you do. For days the discipline held and the sky stayed empty.</a:t>
            </a:r>
            <a:endParaRPr lang="en-US" sz="1150" dirty="0"/>
          </a:p>
          <a:p>
            <a:pPr indent="0" marL="0">
              <a:lnSpc>
                <a:spcPct val="104000"/>
              </a:lnSpc>
              <a:buNone/>
            </a:pPr>
            <a:endParaRPr lang="en-US" sz="1150" dirty="0"/>
          </a:p>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Then a search plane crossed the far horizon — and banked away, quartering ground a hundred miles from where they lie. The emergency beacon is dead, the water is a few careful days from gone, and the truth has finally landed: no one is coming here. In the same hour the mechanic riding as freight says the thing nobody wants to hear — that out of this wreck, with every hand working, they might build one aircraft that could fly them to the road. Doubtful. Dangerous. A real chance. That is where the story begins.</a:t>
            </a:r>
            <a:endParaRPr lang="en-US" sz="1150" dirty="0"/>
          </a:p>
        </p:txBody>
      </p:sp>
      <p:sp>
        <p:nvSpPr>
          <p:cNvPr id="7" name="Text 5"/>
          <p:cNvSpPr txBox="1"/>
          <p:nvPr/>
        </p:nvSpPr>
        <p:spPr>
          <a:xfrm>
            <a:off x="6309360" y="2148840"/>
            <a:ext cx="5212080" cy="292608"/>
          </a:xfrm>
          <a:prstGeom prst="rect">
            <a:avLst/>
          </a:prstGeom>
          <a:noFill/>
          <a:ln/>
        </p:spPr>
        <p:txBody>
          <a:bodyPr wrap="square" rtlCol="0" anchor="ctr"/>
          <a:lstStyle/>
          <a:p>
            <a:pPr indent="0" marL="0">
              <a:buNone/>
            </a:pPr>
            <a:r>
              <a:rPr lang="en-US" sz="1300" b="1" spc="200" kern="0" dirty="0">
                <a:solidFill>
                  <a:srgbClr val="8CC17E"/>
                </a:solidFill>
                <a:latin typeface="Calibri" pitchFamily="34" charset="0"/>
                <a:ea typeface="Calibri" pitchFamily="34" charset="-122"/>
                <a:cs typeface="Calibri" pitchFamily="34" charset="-120"/>
              </a:rPr>
              <a:t>THE CHANGE</a:t>
            </a:r>
            <a:endParaRPr lang="en-US" sz="1300" dirty="0"/>
          </a:p>
        </p:txBody>
      </p:sp>
      <p:sp>
        <p:nvSpPr>
          <p:cNvPr id="8" name="Text 6"/>
          <p:cNvSpPr txBox="1"/>
          <p:nvPr/>
        </p:nvSpPr>
        <p:spPr>
          <a:xfrm>
            <a:off x="6309360" y="2450592"/>
            <a:ext cx="5212080" cy="502920"/>
          </a:xfrm>
          <a:prstGeom prst="rect">
            <a:avLst/>
          </a:prstGeom>
          <a:noFill/>
          <a:ln/>
        </p:spPr>
        <p:txBody>
          <a:bodyPr wrap="square"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“Fly Her Out”</a:t>
            </a:r>
            <a:endParaRPr lang="en-US" sz="2000" dirty="0"/>
          </a:p>
        </p:txBody>
      </p:sp>
      <p:sp>
        <p:nvSpPr>
          <p:cNvPr id="9" name="Text 7"/>
          <p:cNvSpPr txBox="1"/>
          <p:nvPr/>
        </p:nvSpPr>
        <p:spPr>
          <a:xfrm>
            <a:off x="6309360" y="3017520"/>
            <a:ext cx="5212080" cy="822960"/>
          </a:xfrm>
          <a:prstGeom prst="rect">
            <a:avLst/>
          </a:prstGeom>
          <a:noFill/>
          <a:ln/>
        </p:spPr>
        <p:txBody>
          <a:bodyPr wrap="square" rtlCol="0" anchor="t"/>
          <a:lstStyle/>
          <a:p>
            <a:pPr indent="0" marL="0">
              <a:buNone/>
            </a:pPr>
            <a:r>
              <a:rPr lang="en-US" sz="1150" dirty="0">
                <a:solidFill>
                  <a:srgbClr val="D9E2F2"/>
                </a:solidFill>
                <a:latin typeface="Calibri" pitchFamily="34" charset="0"/>
                <a:ea typeface="Calibri" pitchFamily="34" charset="-122"/>
                <a:cs typeface="Calibri" pitchFamily="34" charset="-120"/>
              </a:rPr>
              <a:t>The change being driven</a:t>
            </a:r>
            <a:endParaRPr lang="en-US" sz="1150" dirty="0"/>
          </a:p>
        </p:txBody>
      </p:sp>
      <p:sp>
        <p:nvSpPr>
          <p:cNvPr id="10" name="Text 8"/>
          <p:cNvSpPr txBox="1"/>
          <p:nvPr/>
        </p:nvSpPr>
        <p:spPr>
          <a:xfrm>
            <a:off x="6355080" y="3886200"/>
            <a:ext cx="5166360" cy="2377440"/>
          </a:xfrm>
          <a:prstGeom prst="rect">
            <a:avLst/>
          </a:prstGeom>
          <a:noFill/>
          <a:ln/>
        </p:spPr>
        <p:txBody>
          <a:bodyPr wrap="square" rtlCol="0" anchor="t"/>
          <a:lstStyle/>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We stop waiting. Rescue isn’t coming to us — we go to it, starting now.</a:t>
            </a:r>
            <a:endParaRPr lang="en-US" sz="1150" dirty="0"/>
          </a:p>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Everyone builds. There are no passengers on the pan; every pair of hands works the wreck.</a:t>
            </a:r>
            <a:endParaRPr lang="en-US" sz="1150" dirty="0"/>
          </a:p>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The plane decides, not rank. Whoever knows aircraft leads the build — whatever seat they had on board.</a:t>
            </a:r>
            <a:endParaRPr lang="en-US" sz="1150" dirty="0"/>
          </a:p>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We choose it with open eyes. No false hope and no buried doubts — we pick the risk together, honestly.</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4 · Enlist the crew  ·  4. No Passengers Now</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Watch the youngest as the crew’s barometer. When did Dom’s push tip into bullying the frightened, and Jonah’s fear stop being honest and start being contagious?</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How could Dom have named the danger honestly and still asked for the work? What would let Jonah feel his fear was heard without it becoming everyone’s? Find each one’s step-back.</a:t>
            </a:r>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5 · Remove the barrier</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Anvil</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5. Every Reason It Won’t Work</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The build is real now, but it is dragging — and the reason isn’t the spar, it’s Priya. Sharp and frightened underneath, she has a devastating question for every decision, a tally of every setback, and a quiet certainty she shares in the shade: the plane won’t fly, Rourke’s a crank, and they are being led to their deaths by a man who needs to be a hero. She is often right about the details, which is what makes the doubt so corrosive.</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Dom</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clear the block</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corrosive doubt turned into useful scrutiny, and the crew’s will restored</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Priya</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name the odds</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someone to admit honestly how bad the odds are before she’s told to keep quiet</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5 · Remove the barrier  ·  5. Every Reason It Won’t Work</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When did Priya’s sharp questions stop improving the plan and start dissolving the will to try? When did Dom’s answer become ‘silence her’ rather than ‘use her’?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could Priya have done to aim her doubt at fixing the plane instead of the morale? What could Dom have conceded about the real odds so Priya could get behind it? Where was each one’s step-back?</a:t>
            </a: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6 · Generate a win</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Anvil</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6. It Coughed</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After days of grind the salvaged engine coughs, catches, and runs — for eleven seconds — before Rourke kills it. It is the first hard proof the mad plan might work, and the crew, starved of hope, wants to believe. Jonah, who nearly bolted, is suddenly alight: ready to call it saved, to spend water they can’t spare on a celebration, to tell everyone they’re going home. Rourke knows eleven seconds is not a flight, and that cheering now invites a crash of despair when the next problem hits.</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Jonah</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seize the hope</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win celebrated loudly as proof they’re getting out</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Rourke</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guard the truth</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no celebration until the machine actually flies</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6 · Generate a win  ·  6. It Coughed</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When did Jonah’s hope tip into over-claiming, and Rourke’s rigour into crushing the first good thing the crew had? What did the win do to the group — lift it, or set it up for a fall?</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How could Jonah have let the win lift people without promising more than eleven seconds gives? How could Rourke have let it be celebrated and still told the truth about what’s left? What would ‘name it, test it, build on it’ have looked like?</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7 · Sustain the change</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Anvil</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7. They Can’t Take More</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The novelty and the terror have both burned off; what is left is the grind — days of digging, hauling and failing in furnace heat on a cup of water. Someone is failing badly now: an older survivor slipping into heatstroke, hands shaking, no longer safe to work. Grace says it plainly — push them another day at this pace and someone dies before the plane is ready; they have to slow, rest, ration harder, maybe accept they can’t finish. Dom knows slowing at ten days means the water runs out before the plane flies.</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Dom</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hold the pace</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crew to keep the pace that’s the only way the plane flies before the water’s gone</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Grace</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protect the people</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pace eased to save the failing crew member, even at the plan’s cost</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7 · Sustain the change  ·  7. They Can’t Take More</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The hardest beat — no crisis, just grind. When did Dom’s resolve tip into working people to death, and Grace’s care into a slow surrender that dooms them all? Who did the crew side with?</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was the smallest change of pace that protected the failing without losing the window? How could Grace have fought for the person and the plan? Where did each step back?</a:t>
            </a:r>
            <a:endParaRPr 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8 · Anchor the change</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Anvil</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8. Fly Her Out</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The Kestrel — patched, stripped, impossible — is as ready as she’ll be before the water is gone. One straight run across the pan at dawn, before the heat softens the ground, with room for only some of the crew on the first flight. And the one person who can fly her is Marston — the captain who fought the whole plan, who called it a coffin, whose hands and judgement are now the only thing between the crew and the ridge at the end of the run. The two who trusted each other least must trust each other completely for ninety seconds.</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Dom</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the last push</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crew committed to the take-off now, while the ground’s hard and the water lasts</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Marston</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fly them out</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one attempt flown his way, unhurried at the controls, with no argument mid-run</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8 · Anchor the change  ·  8. Fly Her Out</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The two who fought most now depend on each other. When did Dom’s drive threaten to override the pilot, and Marston’s caution threaten the one attempt they had? What let them finally trust each other — or not?</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did Dom have to hand entirely to Marston, and what did Marston have to commit to without more proof? Name the moment each stepped back and trusted the other’s strength.</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058400" cy="292608"/>
          </a:xfrm>
          <a:prstGeom prst="rect">
            <a:avLst/>
          </a:prstGeom>
          <a:noFill/>
          <a:ln/>
        </p:spPr>
        <p:txBody>
          <a:bodyPr wrap="square" rtlCol="0" anchor="ctr"/>
          <a:lstStyle/>
          <a:p>
            <a:pPr indent="0" marL="0">
              <a:buNone/>
            </a:pPr>
            <a:r>
              <a:rPr lang="en-US" sz="1200" b="1" spc="250" kern="0" dirty="0">
                <a:solidFill>
                  <a:srgbClr val="A06616"/>
                </a:solidFill>
                <a:latin typeface="Calibri" pitchFamily="34" charset="0"/>
                <a:ea typeface="Calibri" pitchFamily="34" charset="-122"/>
                <a:cs typeface="Calibri" pitchFamily="34" charset="-120"/>
              </a:rPr>
              <a:t>BEFORE WE START</a:t>
            </a:r>
            <a:endParaRPr lang="en-US" sz="1200" dirty="0"/>
          </a:p>
        </p:txBody>
      </p:sp>
      <p:sp>
        <p:nvSpPr>
          <p:cNvPr id="3" name="Text 1"/>
          <p:cNvSpPr txBox="1"/>
          <p:nvPr/>
        </p:nvSpPr>
        <p:spPr>
          <a:xfrm>
            <a:off x="640080" y="868680"/>
            <a:ext cx="10058400" cy="822960"/>
          </a:xfrm>
          <a:prstGeom prst="rect">
            <a:avLst/>
          </a:prstGeom>
          <a:noFill/>
          <a:ln/>
        </p:spPr>
        <p:txBody>
          <a:bodyPr wrap="square" rtlCol="0" anchor="ctr"/>
          <a:lstStyle/>
          <a:p>
            <a:pPr indent="0" marL="0">
              <a:buNone/>
            </a:pPr>
            <a:r>
              <a:rPr lang="en-US" sz="4000" b="1" dirty="0">
                <a:solidFill>
                  <a:srgbClr val="1B2A44"/>
                </a:solidFill>
                <a:latin typeface="Cambria" pitchFamily="34" charset="0"/>
                <a:ea typeface="Cambria" pitchFamily="34" charset="-122"/>
                <a:cs typeface="Cambria" pitchFamily="34" charset="-120"/>
              </a:rPr>
              <a:t>How to play</a:t>
            </a:r>
            <a:endParaRPr lang="en-US" sz="4000" dirty="0"/>
          </a:p>
        </p:txBody>
      </p:sp>
      <p:sp>
        <p:nvSpPr>
          <p:cNvPr id="4" name="Text 2"/>
          <p:cNvSpPr txBox="1"/>
          <p:nvPr/>
        </p:nvSpPr>
        <p:spPr>
          <a:xfrm>
            <a:off x="685800" y="1920240"/>
            <a:ext cx="6766560" cy="4206240"/>
          </a:xfrm>
          <a:prstGeom prst="rect">
            <a:avLst/>
          </a:prstGeom>
          <a:noFill/>
          <a:ln/>
        </p:spPr>
        <p:txBody>
          <a:bodyPr wrap="square" rtlCol="0" anchor="t"/>
          <a:lstStyle/>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You get a secret role. On your screen you’ll see a character to play, what they want, and the style to play them in — it’s a part, not you.</a:t>
            </a:r>
            <a:endParaRPr lang="en-US" sz="1600" dirty="0"/>
          </a:p>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Play the scene. Go after what your character wants. Lean into the strength — and let it run a little too far.</a:t>
            </a:r>
            <a:endParaRPr lang="en-US" sz="1600" dirty="0"/>
          </a:p>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Watch for cues. The instructor may flash a nudge to your screen mid-scene — roll with it.</a:t>
            </a:r>
            <a:endParaRPr lang="en-US" sz="1600" dirty="0"/>
          </a:p>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Then rate it, together. After each scene everyone (except the person played) holds up a card — did they get their way?</a:t>
            </a:r>
            <a:endParaRPr lang="en-US" sz="1600" dirty="0"/>
          </a:p>
        </p:txBody>
      </p:sp>
      <p:sp>
        <p:nvSpPr>
          <p:cNvPr id="5" name="Text 3"/>
          <p:cNvSpPr txBox="1"/>
          <p:nvPr/>
        </p:nvSpPr>
        <p:spPr>
          <a:xfrm>
            <a:off x="7955280" y="1874520"/>
            <a:ext cx="4023360" cy="320040"/>
          </a:xfrm>
          <a:prstGeom prst="rect">
            <a:avLst/>
          </a:prstGeom>
          <a:noFill/>
          <a:ln/>
        </p:spPr>
        <p:txBody>
          <a:bodyPr wrap="square" rtlCol="0" anchor="ctr"/>
          <a:lstStyle/>
          <a:p>
            <a:pPr algn="ctr" indent="0" marL="0">
              <a:buNone/>
            </a:pPr>
            <a:r>
              <a:rPr lang="en-US" sz="1100" i="1" dirty="0">
                <a:solidFill>
                  <a:srgbClr val="5B6472"/>
                </a:solidFill>
                <a:latin typeface="Calibri" pitchFamily="34" charset="0"/>
                <a:ea typeface="Calibri" pitchFamily="34" charset="-122"/>
                <a:cs typeface="Calibri" pitchFamily="34" charset="-120"/>
              </a:rPr>
              <a:t>They vote by holding up a card</a:t>
            </a:r>
            <a:endParaRPr lang="en-US" sz="1100" dirty="0"/>
          </a:p>
        </p:txBody>
      </p:sp>
      <p:sp>
        <p:nvSpPr>
          <p:cNvPr id="6" name="Shape 4"/>
          <p:cNvSpPr/>
          <p:nvPr/>
        </p:nvSpPr>
        <p:spPr>
          <a:xfrm>
            <a:off x="7955280" y="2331720"/>
            <a:ext cx="1207008" cy="1645920"/>
          </a:xfrm>
          <a:prstGeom prst="roundRect">
            <a:avLst>
              <a:gd name="adj" fmla="val 6818"/>
            </a:avLst>
          </a:prstGeom>
          <a:solidFill>
            <a:srgbClr val="4F9D4A"/>
          </a:solidFill>
          <a:ln/>
          <a:effectLst>
            <a:outerShdw sx="100000" sy="100000" kx="0" ky="0" algn="bl" rotWithShape="0" blurRad="63500" dist="25400" dir="5400000">
              <a:srgbClr val="9AA0A8">
                <a:alpha val="40000"/>
              </a:srgbClr>
            </a:outerShdw>
          </a:effectLst>
        </p:spPr>
      </p:sp>
      <p:sp>
        <p:nvSpPr>
          <p:cNvPr id="7" name="Text 5"/>
          <p:cNvSpPr txBox="1"/>
          <p:nvPr/>
        </p:nvSpPr>
        <p:spPr>
          <a:xfrm>
            <a:off x="7845552" y="4032504"/>
            <a:ext cx="1426464" cy="329184"/>
          </a:xfrm>
          <a:prstGeom prst="rect">
            <a:avLst/>
          </a:prstGeom>
          <a:noFill/>
          <a:ln/>
        </p:spPr>
        <p:txBody>
          <a:bodyPr wrap="square" rtlCol="0" anchor="ctr"/>
          <a:lstStyle/>
          <a:p>
            <a:pPr algn="ctr" indent="0" marL="0">
              <a:buNone/>
            </a:pPr>
            <a:r>
              <a:rPr lang="en-US" sz="1100" b="1" dirty="0">
                <a:solidFill>
                  <a:srgbClr val="1B2A44"/>
                </a:solidFill>
                <a:latin typeface="Calibri" pitchFamily="34" charset="0"/>
                <a:ea typeface="Calibri" pitchFamily="34" charset="-122"/>
                <a:cs typeface="Calibri" pitchFamily="34" charset="-120"/>
              </a:rPr>
              <a:t>Got their way</a:t>
            </a:r>
            <a:endParaRPr lang="en-US" sz="1100" dirty="0"/>
          </a:p>
        </p:txBody>
      </p:sp>
      <p:sp>
        <p:nvSpPr>
          <p:cNvPr id="8" name="Shape 6"/>
          <p:cNvSpPr/>
          <p:nvPr/>
        </p:nvSpPr>
        <p:spPr>
          <a:xfrm>
            <a:off x="9363456" y="2331720"/>
            <a:ext cx="1207008" cy="1645920"/>
          </a:xfrm>
          <a:prstGeom prst="roundRect">
            <a:avLst>
              <a:gd name="adj" fmla="val 6818"/>
            </a:avLst>
          </a:prstGeom>
          <a:solidFill>
            <a:srgbClr val="D6A531"/>
          </a:solidFill>
          <a:ln/>
          <a:effectLst>
            <a:outerShdw sx="100000" sy="100000" kx="0" ky="0" algn="bl" rotWithShape="0" blurRad="63500" dist="25400" dir="5400000">
              <a:srgbClr val="9AA0A8">
                <a:alpha val="40000"/>
              </a:srgbClr>
            </a:outerShdw>
          </a:effectLst>
        </p:spPr>
      </p:sp>
      <p:sp>
        <p:nvSpPr>
          <p:cNvPr id="9" name="Text 7"/>
          <p:cNvSpPr txBox="1"/>
          <p:nvPr/>
        </p:nvSpPr>
        <p:spPr>
          <a:xfrm>
            <a:off x="9253728" y="4032504"/>
            <a:ext cx="1426464" cy="329184"/>
          </a:xfrm>
          <a:prstGeom prst="rect">
            <a:avLst/>
          </a:prstGeom>
          <a:noFill/>
          <a:ln/>
        </p:spPr>
        <p:txBody>
          <a:bodyPr wrap="square" rtlCol="0" anchor="ctr"/>
          <a:lstStyle/>
          <a:p>
            <a:pPr algn="ctr" indent="0" marL="0">
              <a:buNone/>
            </a:pPr>
            <a:r>
              <a:rPr lang="en-US" sz="1100" b="1" dirty="0">
                <a:solidFill>
                  <a:srgbClr val="1B2A44"/>
                </a:solidFill>
                <a:latin typeface="Calibri" pitchFamily="34" charset="0"/>
                <a:ea typeface="Calibri" pitchFamily="34" charset="-122"/>
                <a:cs typeface="Calibri" pitchFamily="34" charset="-120"/>
              </a:rPr>
              <a:t>Mixed</a:t>
            </a:r>
            <a:endParaRPr lang="en-US" sz="1100" dirty="0"/>
          </a:p>
        </p:txBody>
      </p:sp>
      <p:sp>
        <p:nvSpPr>
          <p:cNvPr id="10" name="Shape 8"/>
          <p:cNvSpPr/>
          <p:nvPr/>
        </p:nvSpPr>
        <p:spPr>
          <a:xfrm>
            <a:off x="10771632" y="2331720"/>
            <a:ext cx="1207008" cy="1645920"/>
          </a:xfrm>
          <a:prstGeom prst="roundRect">
            <a:avLst>
              <a:gd name="adj" fmla="val 6818"/>
            </a:avLst>
          </a:prstGeom>
          <a:solidFill>
            <a:srgbClr val="CF4632"/>
          </a:solidFill>
          <a:ln/>
          <a:effectLst>
            <a:outerShdw sx="100000" sy="100000" kx="0" ky="0" algn="bl" rotWithShape="0" blurRad="63500" dist="25400" dir="5400000">
              <a:srgbClr val="9AA0A8">
                <a:alpha val="40000"/>
              </a:srgbClr>
            </a:outerShdw>
          </a:effectLst>
        </p:spPr>
      </p:sp>
      <p:sp>
        <p:nvSpPr>
          <p:cNvPr id="11" name="Text 9"/>
          <p:cNvSpPr txBox="1"/>
          <p:nvPr/>
        </p:nvSpPr>
        <p:spPr>
          <a:xfrm>
            <a:off x="10661904" y="4032504"/>
            <a:ext cx="1426464" cy="329184"/>
          </a:xfrm>
          <a:prstGeom prst="rect">
            <a:avLst/>
          </a:prstGeom>
          <a:noFill/>
          <a:ln/>
        </p:spPr>
        <p:txBody>
          <a:bodyPr wrap="square" rtlCol="0" anchor="ctr"/>
          <a:lstStyle/>
          <a:p>
            <a:pPr algn="ctr" indent="0" marL="0">
              <a:buNone/>
            </a:pPr>
            <a:r>
              <a:rPr lang="en-US" sz="1100" b="1" dirty="0">
                <a:solidFill>
                  <a:srgbClr val="1B2A44"/>
                </a:solidFill>
                <a:latin typeface="Calibri" pitchFamily="34" charset="0"/>
                <a:ea typeface="Calibri" pitchFamily="34" charset="-122"/>
                <a:cs typeface="Calibri" pitchFamily="34" charset="-120"/>
              </a:rPr>
              <a:t>Lost it</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1 · Create urgency</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Anvil</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1. The Search Has Moved On</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The crew has stayed by the wreck for days — signalling, rationing, waiting — because that is what you do. Then a search plane crosses the far sky and banks away, quartering ground a hundred miles wrong. The beacon is dead; the water is three days’ careful, one day’s honest. Dom wants everyone to face it: no one is coming here, waiting is the slow death, and the only chance is to build. Marston holds the line — stay with the aircraft, conserve strength, they will come.</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Dom</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face the truth</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crew to accept rescue isn’t coming and commit to a plan today</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Marston</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protect the crew</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crew to stay with the wreck and conserve strength until rescue comes</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1 · Create urgency  ·  1. The Search Has Moved On</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When did Dom’s urgency tip into contempt for the frightened, and Marston’s care harden into ‘the rule is the rule’ as the water dropped? What did the rest of the crew do — lean toward one, or freeze?</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could Dom have done to make the danger undeniable without making fear a betrayal? What would let Marston protect people without defending a rule that’s now lethal? Where was the two-second gap for each?</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2 · Build a coalition</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Anvil</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2. The Only Man Who Can</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A plan needs the one person who can turn a wreck into a wing: Rourke, the mechanic riding as freight. But Rourke is unbearable — he treats every survivor as ballast, gives orders like insults, and won’t explain himself to ‘amateurs.’ Dom needs Rourke’s hands and head, and needs the frightened others to follow a man they are starting to hate. Rourke will build — but only his way, in silence, with no committee and no questions.</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Dom</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build the coalition</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Rourke leading the build with the crew willing to follow him</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Rourke</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guard the work</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complete control of the build, with no amateurs slowing or endangering it</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2 · Build a coalition  ·  2. The Only Man Who Can</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When did Rourke’s expertise curdle into contempt, and Dom’s drive become a power struggle rather than a partnership? What did the watching crew decide about following Rourke?</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could Rourke have shared or explained that would have bought willing hands instead of resentful ones? What could Dom have conceded to Rourke’s control without losing the crew? Name each one’s step-back.</a:t>
            </a: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3 · Form the vision</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Anvil</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3. A Fantasy in the Sand</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Rourke lays it out: strip the dead engine, splint the spar, shed the weight, and one short, straight, terrifying run across the pan could carry a handful of people to the road two hundred miles north. Marston — a real pilot — hears a mechanic describing a machine that has never flown, over ground that isn’t a runway, with a margin of nothing. He calls it a fantasy that will spend the last fuel and water on a wreck that noses over at the first ridge.</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Rourke</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the plan</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crew to commit to building and flying the aircraft he’s designed</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Marston</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the pilot’s truth</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no one to bet their life on an untested machine over ground that isn’t a runway</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3 · Form the vision  ·  3. A Fantasy in the Sand</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This is a values fight wearing an engineering suit. When did Rourke’s belief stop being about getting out and start being about being proved right — and Marston’s realism become a refusal to try anything?</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could Rourke have tested or shown so Marston could back a first step? What could Marston have offered to make the take-off survivable rather than blocking it? What would ‘disagree and still choose a plan’ have looked like?</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4 · Enlist the crew</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Anvil</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4. No Passengers Now</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The plan only works if every survivor works — hauling, cutting, carrying water, in killing heat on failing bodies. The hardest thing to move is the group’s own fear, and it has a face: Jonah, the youngest, grief-struck and frightened, who says aloud what half the crew feels — that they are being marched to their deaths digging in the sand, and that staying by the wreck at least felt safe. If Jonah breaks or bolts, others follow him.</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Dom</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carry the crew</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every survivor, starting with Jonah, committed to the build</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Jonah</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the crew’s fear</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honesty that they might die, and that wanting to stop isn’t shameful</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Crucible — The Anvil</dc:title>
  <dc:subject>PptxGenJS Presentation</dc:subject>
  <dc:creator>Ad Astra Human Performance</dc:creator>
  <cp:lastModifiedBy>Ad Astra Human Performance</cp:lastModifiedBy>
  <cp:revision>1</cp:revision>
  <dcterms:created xsi:type="dcterms:W3CDTF">2026-08-27T12:21:22Z</dcterms:created>
  <dcterms:modified xsi:type="dcterms:W3CDTF">2026-08-27T12:21:22Z</dcterms:modified>
</cp:coreProperties>
</file>