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the setting. Explain the spark that starts the story and the change being driven, then advance.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discussion. Draw out whose strength was overplayed and when it stopped helping.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Cast the two characters, play the scene under pressure, then advance to the discussion prompts.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discussion. Draw out whose strength was overplayed and when it stopped helping.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Cast the two characters, play the scene under pressure, then advance to the discussion prompts.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discussion. Draw out whose strength was overplayed and when it stopped helping.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Cast the two characters, play the scene under pressure, then advance to the discussion prompts.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discussion. Draw out whose strength was overplayed and when it stopped helping.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Cast the two characters, play the scene under pressure, then advance to the discussion prompts.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discussion. Draw out whose strength was overplayed and when it stopped helping.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how a round works, then start the game when the room is ready.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Cast the two characters, play the scene under pressure, then advance to the discussion prompts.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discussion. Draw out whose strength was overplayed and when it stopped helping.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Cast the two characters, play the scene under pressure, then advance to the discussion prompts.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discussion. Draw out whose strength was overplayed and when it stopped helping.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Cast the two characters, play the scene under pressure, then advance to the discussion prompts.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discussion. Draw out whose strength was overplayed and when it stopped helping.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Cast the two characters, play the scene under pressure, then advance to the discussion prompts.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233A"/>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320040"/>
          </a:xfrm>
          <a:prstGeom prst="rect">
            <a:avLst/>
          </a:prstGeom>
          <a:noFill/>
          <a:ln/>
        </p:spPr>
        <p:txBody>
          <a:bodyPr wrap="square" rtlCol="0" anchor="ctr"/>
          <a:lstStyle/>
          <a:p>
            <a:pPr indent="0" marL="0">
              <a:buNone/>
            </a:pPr>
            <a:r>
              <a:rPr lang="en-US" sz="1200" b="1" spc="300" kern="0" dirty="0">
                <a:solidFill>
                  <a:srgbClr val="E0B24E"/>
                </a:solidFill>
                <a:latin typeface="Calibri" pitchFamily="34" charset="0"/>
                <a:ea typeface="Calibri" pitchFamily="34" charset="-122"/>
                <a:cs typeface="Calibri" pitchFamily="34" charset="-120"/>
              </a:rPr>
              <a:t>THE CRUCIBLE</a:t>
            </a:r>
            <a:endParaRPr lang="en-US" sz="1200" dirty="0"/>
          </a:p>
        </p:txBody>
      </p:sp>
      <p:sp>
        <p:nvSpPr>
          <p:cNvPr id="3" name="Text 1"/>
          <p:cNvSpPr txBox="1"/>
          <p:nvPr/>
        </p:nvSpPr>
        <p:spPr>
          <a:xfrm>
            <a:off x="640080" y="868680"/>
            <a:ext cx="10972800" cy="1005840"/>
          </a:xfrm>
          <a:prstGeom prst="rect">
            <a:avLst/>
          </a:prstGeom>
          <a:noFill/>
          <a:ln/>
        </p:spPr>
        <p:txBody>
          <a:bodyPr wrap="square" rtlCol="0" anchor="ctr"/>
          <a:lstStyle/>
          <a:p>
            <a:pPr indent="0" marL="0">
              <a:buNone/>
            </a:pPr>
            <a:r>
              <a:rPr lang="en-US" sz="4600" b="1" dirty="0">
                <a:solidFill>
                  <a:srgbClr val="FFFFFF"/>
                </a:solidFill>
                <a:latin typeface="Cambria" pitchFamily="34" charset="0"/>
                <a:ea typeface="Cambria" pitchFamily="34" charset="-122"/>
                <a:cs typeface="Cambria" pitchFamily="34" charset="-120"/>
              </a:rPr>
              <a:t>Harmon’s</a:t>
            </a:r>
            <a:endParaRPr lang="en-US" sz="4600" dirty="0"/>
          </a:p>
        </p:txBody>
      </p:sp>
      <p:sp>
        <p:nvSpPr>
          <p:cNvPr id="4" name="Text 2"/>
          <p:cNvSpPr txBox="1"/>
          <p:nvPr/>
        </p:nvSpPr>
        <p:spPr>
          <a:xfrm>
            <a:off x="640080" y="2148840"/>
            <a:ext cx="5212080" cy="292608"/>
          </a:xfrm>
          <a:prstGeom prst="rect">
            <a:avLst/>
          </a:prstGeom>
          <a:noFill/>
          <a:ln/>
        </p:spPr>
        <p:txBody>
          <a:bodyPr wrap="square" rtlCol="0" anchor="ctr"/>
          <a:lstStyle/>
          <a:p>
            <a:pPr indent="0" marL="0">
              <a:buNone/>
            </a:pPr>
            <a:r>
              <a:rPr lang="en-US" sz="1300" b="1" spc="200" kern="0" dirty="0">
                <a:solidFill>
                  <a:srgbClr val="E0B24E"/>
                </a:solidFill>
                <a:latin typeface="Calibri" pitchFamily="34" charset="0"/>
                <a:ea typeface="Calibri" pitchFamily="34" charset="-122"/>
                <a:cs typeface="Calibri" pitchFamily="34" charset="-120"/>
              </a:rPr>
              <a:t>THE SPARK</a:t>
            </a:r>
            <a:endParaRPr lang="en-US" sz="1300" dirty="0"/>
          </a:p>
        </p:txBody>
      </p:sp>
      <p:sp>
        <p:nvSpPr>
          <p:cNvPr id="5" name="Text 3"/>
          <p:cNvSpPr txBox="1"/>
          <p:nvPr/>
        </p:nvSpPr>
        <p:spPr>
          <a:xfrm>
            <a:off x="640080" y="2450592"/>
            <a:ext cx="5212080" cy="502920"/>
          </a:xfrm>
          <a:prstGeom prst="rect">
            <a:avLst/>
          </a:prstGeom>
          <a:noFill/>
          <a:ln/>
        </p:spPr>
        <p:txBody>
          <a:bodyPr wrap="square" rtlCol="0" anchor="ctr"/>
          <a:lstStyle/>
          <a:p>
            <a:pPr indent="0" marL="0">
              <a:buNone/>
            </a:pPr>
            <a:r>
              <a:rPr lang="en-US" sz="2000" b="1" dirty="0">
                <a:solidFill>
                  <a:srgbClr val="FFFFFF"/>
                </a:solidFill>
                <a:latin typeface="Cambria" pitchFamily="34" charset="0"/>
                <a:ea typeface="Cambria" pitchFamily="34" charset="-122"/>
                <a:cs typeface="Cambria" pitchFamily="34" charset="-120"/>
              </a:rPr>
              <a:t>The empty Saturday</a:t>
            </a:r>
            <a:endParaRPr lang="en-US" sz="2000" dirty="0"/>
          </a:p>
        </p:txBody>
      </p:sp>
      <p:sp>
        <p:nvSpPr>
          <p:cNvPr id="6" name="Text 4"/>
          <p:cNvSpPr txBox="1"/>
          <p:nvPr/>
        </p:nvSpPr>
        <p:spPr>
          <a:xfrm>
            <a:off x="640080" y="3017520"/>
            <a:ext cx="5212080" cy="3291840"/>
          </a:xfrm>
          <a:prstGeom prst="rect">
            <a:avLst/>
          </a:prstGeom>
          <a:noFill/>
          <a:ln/>
        </p:spPr>
        <p:txBody>
          <a:bodyPr wrap="square" rtlCol="0" anchor="t"/>
          <a:lstStyle/>
          <a:p>
            <a:pPr indent="0" marL="0">
              <a:lnSpc>
                <a:spcPct val="104000"/>
              </a:lnSpc>
              <a:buNone/>
            </a:pPr>
            <a:r>
              <a:rPr lang="en-US" sz="1150" dirty="0">
                <a:solidFill>
                  <a:srgbClr val="D9E2F2"/>
                </a:solidFill>
                <a:latin typeface="Calibri" pitchFamily="34" charset="0"/>
                <a:ea typeface="Calibri" pitchFamily="34" charset="-122"/>
                <a:cs typeface="Calibri" pitchFamily="34" charset="-120"/>
              </a:rPr>
              <a:t>The spark — before the story starts</a:t>
            </a:r>
            <a:endParaRPr lang="en-US" sz="1150" dirty="0"/>
          </a:p>
          <a:p>
            <a:pPr indent="0" marL="0">
              <a:lnSpc>
                <a:spcPct val="104000"/>
              </a:lnSpc>
              <a:buNone/>
            </a:pPr>
            <a:endParaRPr lang="en-US" sz="1150" dirty="0"/>
          </a:p>
          <a:p>
            <a:pPr indent="0" marL="0">
              <a:lnSpc>
                <a:spcPct val="104000"/>
              </a:lnSpc>
              <a:buNone/>
            </a:pPr>
            <a:r>
              <a:rPr lang="en-US" sz="1150" dirty="0">
                <a:solidFill>
                  <a:srgbClr val="D9E2F2"/>
                </a:solidFill>
                <a:latin typeface="Calibri" pitchFamily="34" charset="0"/>
                <a:ea typeface="Calibri" pitchFamily="34" charset="-122"/>
                <a:cs typeface="Calibri" pitchFamily="34" charset="-120"/>
              </a:rPr>
              <a:t>A Saturday with more staff than customers, while the giant new store up the road was packed. A click-and-collect order sat lost in the stockroom; a loyal customer waited twenty minutes and walked; a whole department stood idle. Everyone clocked off — and nobody wrote a word of it down. “Quiet week. It’ll pick up.”</a:t>
            </a:r>
            <a:endParaRPr lang="en-US" sz="1150" dirty="0"/>
          </a:p>
          <a:p>
            <a:pPr indent="0" marL="0">
              <a:lnSpc>
                <a:spcPct val="104000"/>
              </a:lnSpc>
              <a:buNone/>
            </a:pPr>
            <a:endParaRPr lang="en-US" sz="1150" dirty="0"/>
          </a:p>
          <a:p>
            <a:pPr indent="0" marL="0">
              <a:lnSpc>
                <a:spcPct val="104000"/>
              </a:lnSpc>
              <a:buNone/>
            </a:pPr>
            <a:r>
              <a:rPr lang="en-US" sz="1150" dirty="0">
                <a:solidFill>
                  <a:srgbClr val="D9E2F2"/>
                </a:solidFill>
                <a:latin typeface="Calibri" pitchFamily="34" charset="0"/>
                <a:ea typeface="Calibri" pitchFamily="34" charset="-122"/>
                <a:cs typeface="Calibri" pitchFamily="34" charset="-120"/>
              </a:rPr>
              <a:t>Then head office put the store ‘under review’ ahead of the lease renewal, and the figures came in third year down. That’s where the story begins.</a:t>
            </a:r>
            <a:endParaRPr lang="en-US" sz="1150" dirty="0"/>
          </a:p>
        </p:txBody>
      </p:sp>
      <p:sp>
        <p:nvSpPr>
          <p:cNvPr id="7" name="Text 5"/>
          <p:cNvSpPr txBox="1"/>
          <p:nvPr/>
        </p:nvSpPr>
        <p:spPr>
          <a:xfrm>
            <a:off x="6309360" y="2148840"/>
            <a:ext cx="5212080" cy="292608"/>
          </a:xfrm>
          <a:prstGeom prst="rect">
            <a:avLst/>
          </a:prstGeom>
          <a:noFill/>
          <a:ln/>
        </p:spPr>
        <p:txBody>
          <a:bodyPr wrap="square" rtlCol="0" anchor="ctr"/>
          <a:lstStyle/>
          <a:p>
            <a:pPr indent="0" marL="0">
              <a:buNone/>
            </a:pPr>
            <a:r>
              <a:rPr lang="en-US" sz="1300" b="1" spc="200" kern="0" dirty="0">
                <a:solidFill>
                  <a:srgbClr val="8CC17E"/>
                </a:solidFill>
                <a:latin typeface="Calibri" pitchFamily="34" charset="0"/>
                <a:ea typeface="Calibri" pitchFamily="34" charset="-122"/>
                <a:cs typeface="Calibri" pitchFamily="34" charset="-120"/>
              </a:rPr>
              <a:t>THE CHANGE</a:t>
            </a:r>
            <a:endParaRPr lang="en-US" sz="1300" dirty="0"/>
          </a:p>
        </p:txBody>
      </p:sp>
      <p:sp>
        <p:nvSpPr>
          <p:cNvPr id="8" name="Text 6"/>
          <p:cNvSpPr txBox="1"/>
          <p:nvPr/>
        </p:nvSpPr>
        <p:spPr>
          <a:xfrm>
            <a:off x="6309360" y="2450592"/>
            <a:ext cx="5212080" cy="502920"/>
          </a:xfrm>
          <a:prstGeom prst="rect">
            <a:avLst/>
          </a:prstGeom>
          <a:noFill/>
          <a:ln/>
        </p:spPr>
        <p:txBody>
          <a:bodyPr wrap="square" rtlCol="0" anchor="ctr"/>
          <a:lstStyle/>
          <a:p>
            <a:pPr indent="0" marL="0">
              <a:buNone/>
            </a:pPr>
            <a:r>
              <a:rPr lang="en-US" sz="2000" b="1" dirty="0">
                <a:solidFill>
                  <a:srgbClr val="FFFFFF"/>
                </a:solidFill>
                <a:latin typeface="Cambria" pitchFamily="34" charset="0"/>
                <a:ea typeface="Cambria" pitchFamily="34" charset="-122"/>
                <a:cs typeface="Cambria" pitchFamily="34" charset="-120"/>
              </a:rPr>
              <a:t>“Open Doors”</a:t>
            </a:r>
            <a:endParaRPr lang="en-US" sz="2000" dirty="0"/>
          </a:p>
        </p:txBody>
      </p:sp>
      <p:sp>
        <p:nvSpPr>
          <p:cNvPr id="9" name="Text 7"/>
          <p:cNvSpPr txBox="1"/>
          <p:nvPr/>
        </p:nvSpPr>
        <p:spPr>
          <a:xfrm>
            <a:off x="6309360" y="3017520"/>
            <a:ext cx="5212080" cy="822960"/>
          </a:xfrm>
          <a:prstGeom prst="rect">
            <a:avLst/>
          </a:prstGeom>
          <a:noFill/>
          <a:ln/>
        </p:spPr>
        <p:txBody>
          <a:bodyPr wrap="square" rtlCol="0" anchor="t"/>
          <a:lstStyle/>
          <a:p>
            <a:pPr indent="0" marL="0">
              <a:lnSpc>
                <a:spcPct val="104000"/>
              </a:lnSpc>
              <a:buNone/>
            </a:pPr>
            <a:r>
              <a:rPr lang="en-US" sz="1150" dirty="0">
                <a:solidFill>
                  <a:srgbClr val="D9E2F2"/>
                </a:solidFill>
                <a:latin typeface="Calibri" pitchFamily="34" charset="0"/>
                <a:ea typeface="Calibri" pitchFamily="34" charset="-122"/>
                <a:cs typeface="Calibri" pitchFamily="34" charset="-120"/>
              </a:rPr>
              <a:t>The change being driven</a:t>
            </a:r>
            <a:endParaRPr lang="en-US" sz="1150" dirty="0"/>
          </a:p>
        </p:txBody>
      </p:sp>
      <p:sp>
        <p:nvSpPr>
          <p:cNvPr id="10" name="Text 8"/>
          <p:cNvSpPr txBox="1"/>
          <p:nvPr/>
        </p:nvSpPr>
        <p:spPr>
          <a:xfrm>
            <a:off x="6355080" y="3886200"/>
            <a:ext cx="5166360" cy="2377440"/>
          </a:xfrm>
          <a:prstGeom prst="rect">
            <a:avLst/>
          </a:prstGeom>
          <a:noFill/>
          <a:ln/>
        </p:spPr>
        <p:txBody>
          <a:bodyPr wrap="square" rtlCol="0" anchor="t"/>
          <a:lstStyle/>
          <a:p>
            <a:pPr marL="342900" indent="-342900">
              <a:spcAft>
                <a:spcPts val="600"/>
              </a:spcAft>
              <a:buSzPct val="100000"/>
              <a:buChar char="•"/>
            </a:pPr>
            <a:r>
              <a:rPr lang="en-US" sz="1150" dirty="0">
                <a:solidFill>
                  <a:srgbClr val="D9E2F2"/>
                </a:solidFill>
                <a:latin typeface="Calibri" pitchFamily="34" charset="0"/>
                <a:ea typeface="Calibri" pitchFamily="34" charset="-122"/>
                <a:cs typeface="Calibri" pitchFamily="34" charset="-120"/>
              </a:rPr>
              <a:t>One customer. No sale, no order, no question gets dropped — online or on the floor.</a:t>
            </a:r>
            <a:endParaRPr lang="en-US" sz="1150" dirty="0"/>
          </a:p>
          <a:p>
            <a:pPr marL="342900" indent="-342900">
              <a:spcAft>
                <a:spcPts val="600"/>
              </a:spcAft>
              <a:buSzPct val="100000"/>
              <a:buChar char="•"/>
            </a:pPr>
            <a:r>
              <a:rPr lang="en-US" sz="1150" dirty="0">
                <a:solidFill>
                  <a:srgbClr val="D9E2F2"/>
                </a:solidFill>
                <a:latin typeface="Calibri" pitchFamily="34" charset="0"/>
                <a:ea typeface="Calibri" pitchFamily="34" charset="-122"/>
                <a:cs typeface="Calibri" pitchFamily="34" charset="-120"/>
              </a:rPr>
              <a:t>Anyone can call it. A new starter or a Saturday junior can flag a problem or a better idea. Speaking up is the job, not cheek.</a:t>
            </a:r>
            <a:endParaRPr lang="en-US" sz="1150" dirty="0"/>
          </a:p>
          <a:p>
            <a:pPr marL="342900" indent="-342900">
              <a:spcAft>
                <a:spcPts val="600"/>
              </a:spcAft>
              <a:buSzPct val="100000"/>
              <a:buChar char="•"/>
            </a:pPr>
            <a:r>
              <a:rPr lang="en-US" sz="1150" dirty="0">
                <a:solidFill>
                  <a:srgbClr val="D9E2F2"/>
                </a:solidFill>
                <a:latin typeface="Calibri" pitchFamily="34" charset="0"/>
                <a:ea typeface="Calibri" pitchFamily="34" charset="-122"/>
                <a:cs typeface="Calibri" pitchFamily="34" charset="-120"/>
              </a:rPr>
              <a:t>The stockroom has a voice. Floor and back-of-house actually talk — stock, deliveries, click-and-collect get raised and heard.</a:t>
            </a:r>
            <a:endParaRPr lang="en-US" sz="1150" dirty="0"/>
          </a:p>
          <a:p>
            <a:pPr marL="342900" indent="-342900">
              <a:spcAft>
                <a:spcPts val="600"/>
              </a:spcAft>
              <a:buSzPct val="100000"/>
              <a:buChar char="•"/>
            </a:pPr>
            <a:r>
              <a:rPr lang="en-US" sz="1150" dirty="0">
                <a:solidFill>
                  <a:srgbClr val="D9E2F2"/>
                </a:solidFill>
                <a:latin typeface="Calibri" pitchFamily="34" charset="0"/>
                <a:ea typeface="Calibri" pitchFamily="34" charset="-122"/>
                <a:cs typeface="Calibri" pitchFamily="34" charset="-120"/>
              </a:rPr>
              <a:t>No blame. Own a mistake early, fix it, learn. Nobody gets humiliated.</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F1E8"/>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292608"/>
          </a:xfrm>
          <a:prstGeom prst="rect">
            <a:avLst/>
          </a:prstGeom>
          <a:noFill/>
          <a:ln/>
        </p:spPr>
        <p:txBody>
          <a:bodyPr wrap="square" rtlCol="0" anchor="ctr"/>
          <a:lstStyle/>
          <a:p>
            <a:pPr indent="0" marL="0">
              <a:buNone/>
            </a:pPr>
            <a:r>
              <a:rPr lang="en-US" sz="1200" spc="100" kern="0" dirty="0">
                <a:solidFill>
                  <a:srgbClr val="5B6472"/>
                </a:solidFill>
                <a:latin typeface="Calibri" pitchFamily="34" charset="0"/>
                <a:ea typeface="Calibri" pitchFamily="34" charset="-122"/>
                <a:cs typeface="Calibri" pitchFamily="34" charset="-120"/>
              </a:rPr>
              <a:t>4 · Enlist the team  ·  4. The Morning Huddle</a:t>
            </a:r>
            <a:endParaRPr lang="en-US" sz="1200" dirty="0"/>
          </a:p>
        </p:txBody>
      </p:sp>
      <p:sp>
        <p:nvSpPr>
          <p:cNvPr id="3" name="Text 1"/>
          <p:cNvSpPr txBox="1"/>
          <p:nvPr/>
        </p:nvSpPr>
        <p:spPr>
          <a:xfrm>
            <a:off x="640080" y="868680"/>
            <a:ext cx="10972800" cy="822960"/>
          </a:xfrm>
          <a:prstGeom prst="rect">
            <a:avLst/>
          </a:prstGeom>
          <a:noFill/>
          <a:ln/>
        </p:spPr>
        <p:txBody>
          <a:bodyPr wrap="square" rtlCol="0" anchor="ctr"/>
          <a:lstStyle/>
          <a:p>
            <a:pPr indent="0" marL="0">
              <a:buNone/>
            </a:pPr>
            <a:r>
              <a:rPr lang="en-US" sz="3600" b="1" dirty="0">
                <a:solidFill>
                  <a:srgbClr val="3F7A38"/>
                </a:solidFill>
                <a:latin typeface="Cambria" pitchFamily="34" charset="0"/>
                <a:ea typeface="Cambria" pitchFamily="34" charset="-122"/>
                <a:cs typeface="Cambria" pitchFamily="34" charset="-120"/>
              </a:rPr>
              <a:t>Watch, then discuss</a:t>
            </a:r>
            <a:endParaRPr lang="en-US" sz="3600" dirty="0"/>
          </a:p>
        </p:txBody>
      </p:sp>
      <p:sp>
        <p:nvSpPr>
          <p:cNvPr id="4" name="Text 2"/>
          <p:cNvSpPr txBox="1"/>
          <p:nvPr/>
        </p:nvSpPr>
        <p:spPr>
          <a:xfrm>
            <a:off x="868680" y="2103120"/>
            <a:ext cx="10424160" cy="4023360"/>
          </a:xfrm>
          <a:prstGeom prst="rect">
            <a:avLst/>
          </a:prstGeom>
          <a:noFill/>
          <a:ln/>
        </p:spPr>
        <p:txBody>
          <a:bodyPr wrap="square" rtlCol="0" anchor="t"/>
          <a:lstStyle/>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Watch the gap between Derek’s words and his body — what did the team read? And when did Priya’s push make a genuine yes impossible?</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Whose strength was overdone — and would a smaller dose have worked better?</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How could Priya have set Derek up to back it willingly rather than trapping him? How could Derek have disagreed in private yet carried it in public? Find each one’s step-back.</a:t>
            </a:r>
            <a:endParaRPr lang="en-US"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02920"/>
            <a:ext cx="7315200" cy="292608"/>
          </a:xfrm>
          <a:prstGeom prst="rect">
            <a:avLst/>
          </a:prstGeom>
          <a:noFill/>
          <a:ln/>
        </p:spPr>
        <p:txBody>
          <a:bodyPr wrap="square" rtlCol="0" anchor="ctr"/>
          <a:lstStyle/>
          <a:p>
            <a:pPr indent="0" marL="0">
              <a:buNone/>
            </a:pPr>
            <a:r>
              <a:rPr lang="en-US" sz="1300" b="1" spc="150" kern="0" dirty="0">
                <a:solidFill>
                  <a:srgbClr val="A06616"/>
                </a:solidFill>
                <a:latin typeface="Calibri" pitchFamily="34" charset="0"/>
                <a:ea typeface="Calibri" pitchFamily="34" charset="-122"/>
                <a:cs typeface="Calibri" pitchFamily="34" charset="-120"/>
              </a:rPr>
              <a:t>5 · Remove the barrier</a:t>
            </a:r>
            <a:endParaRPr lang="en-US" sz="1300" dirty="0"/>
          </a:p>
        </p:txBody>
      </p:sp>
      <p:sp>
        <p:nvSpPr>
          <p:cNvPr id="3" name="Text 1"/>
          <p:cNvSpPr txBox="1"/>
          <p:nvPr/>
        </p:nvSpPr>
        <p:spPr>
          <a:xfrm>
            <a:off x="7955280" y="502920"/>
            <a:ext cx="3657600" cy="292608"/>
          </a:xfrm>
          <a:prstGeom prst="rect">
            <a:avLst/>
          </a:prstGeom>
          <a:noFill/>
          <a:ln/>
        </p:spPr>
        <p:txBody>
          <a:bodyPr wrap="square" rtlCol="0" anchor="ctr"/>
          <a:lstStyle/>
          <a:p>
            <a:pPr algn="r" indent="0" marL="0">
              <a:buNone/>
            </a:pPr>
            <a:r>
              <a:rPr lang="en-US" sz="1100" spc="100" kern="0" dirty="0">
                <a:solidFill>
                  <a:srgbClr val="5B6472"/>
                </a:solidFill>
                <a:latin typeface="Calibri" pitchFamily="34" charset="0"/>
                <a:ea typeface="Calibri" pitchFamily="34" charset="-122"/>
                <a:cs typeface="Calibri" pitchFamily="34" charset="-120"/>
              </a:rPr>
              <a:t>Harmon’s</a:t>
            </a:r>
            <a:endParaRPr lang="en-US" sz="1100" dirty="0"/>
          </a:p>
        </p:txBody>
      </p:sp>
      <p:sp>
        <p:nvSpPr>
          <p:cNvPr id="4" name="Text 2"/>
          <p:cNvSpPr txBox="1"/>
          <p:nvPr/>
        </p:nvSpPr>
        <p:spPr>
          <a:xfrm>
            <a:off x="640080" y="822960"/>
            <a:ext cx="10972800" cy="777240"/>
          </a:xfrm>
          <a:prstGeom prst="rect">
            <a:avLst/>
          </a:prstGeom>
          <a:noFill/>
          <a:ln/>
        </p:spPr>
        <p:txBody>
          <a:bodyPr wrap="square" rtlCol="0" anchor="ctr"/>
          <a:lstStyle/>
          <a:p>
            <a:pPr indent="0" marL="0">
              <a:buNone/>
            </a:pPr>
            <a:r>
              <a:rPr lang="en-US" sz="3200" b="1" dirty="0">
                <a:solidFill>
                  <a:srgbClr val="1B2A44"/>
                </a:solidFill>
                <a:latin typeface="Cambria" pitchFamily="34" charset="0"/>
                <a:ea typeface="Cambria" pitchFamily="34" charset="-122"/>
                <a:cs typeface="Cambria" pitchFamily="34" charset="-120"/>
              </a:rPr>
              <a:t>5. Not On My Floor</a:t>
            </a:r>
            <a:endParaRPr lang="en-US" sz="3200" dirty="0"/>
          </a:p>
        </p:txBody>
      </p:sp>
      <p:sp>
        <p:nvSpPr>
          <p:cNvPr id="5" name="Text 3"/>
          <p:cNvSpPr txBox="1"/>
          <p:nvPr/>
        </p:nvSpPr>
        <p:spPr>
          <a:xfrm>
            <a:off x="640080" y="1783080"/>
            <a:ext cx="10881360" cy="1234440"/>
          </a:xfrm>
          <a:prstGeom prst="rect">
            <a:avLst/>
          </a:prstGeom>
          <a:noFill/>
          <a:ln/>
        </p:spPr>
        <p:txBody>
          <a:bodyPr wrap="square" rtlCol="0" anchor="t"/>
          <a:lstStyle/>
          <a:p>
            <a:pPr indent="0" marL="0">
              <a:lnSpc>
                <a:spcPct val="103000"/>
              </a:lnSpc>
              <a:buNone/>
            </a:pPr>
            <a:r>
              <a:rPr lang="en-US" sz="1450" dirty="0">
                <a:solidFill>
                  <a:srgbClr val="2B3444"/>
                </a:solidFill>
                <a:latin typeface="Calibri" pitchFamily="34" charset="0"/>
                <a:ea typeface="Calibri" pitchFamily="34" charset="-122"/>
                <a:cs typeface="Calibri" pitchFamily="34" charset="-120"/>
              </a:rPr>
              <a:t>The barrier is Derek’s proud, unwritten rule: the floor runs his way, and nothing from the stockroom or ‘the computer’ interrupts a customer on the floor. Today the stockroom see something that matters: a huge click-and-collect rush is about to collapse for want of a hand on the floor, and a VIP order is going to the wrong customer. And the rule says: don’t interrupt the floor. Priya has to break the barrier in real time, then end it for good.</a:t>
            </a:r>
            <a:endParaRPr lang="en-US" sz="1450" dirty="0"/>
          </a:p>
        </p:txBody>
      </p:sp>
      <p:sp>
        <p:nvSpPr>
          <p:cNvPr id="6" name="Shape 4"/>
          <p:cNvSpPr/>
          <p:nvPr/>
        </p:nvSpPr>
        <p:spPr>
          <a:xfrm>
            <a:off x="640080" y="3200400"/>
            <a:ext cx="5349240" cy="2468880"/>
          </a:xfrm>
          <a:prstGeom prst="roundRect">
            <a:avLst>
              <a:gd name="adj" fmla="val 2222"/>
            </a:avLst>
          </a:prstGeom>
          <a:solidFill>
            <a:srgbClr val="F6EEDD"/>
          </a:solidFill>
          <a:ln w="12700">
            <a:solidFill>
              <a:srgbClr val="DCDFE6"/>
            </a:solidFill>
            <a:prstDash val="solid"/>
          </a:ln>
        </p:spPr>
      </p:sp>
      <p:sp>
        <p:nvSpPr>
          <p:cNvPr id="7" name="Shape 5"/>
          <p:cNvSpPr/>
          <p:nvPr/>
        </p:nvSpPr>
        <p:spPr>
          <a:xfrm>
            <a:off x="896112" y="3511296"/>
            <a:ext cx="146304" cy="146304"/>
          </a:xfrm>
          <a:prstGeom prst="ellipse">
            <a:avLst/>
          </a:prstGeom>
          <a:solidFill>
            <a:srgbClr val="A06616"/>
          </a:solidFill>
          <a:ln/>
        </p:spPr>
      </p:sp>
      <p:sp>
        <p:nvSpPr>
          <p:cNvPr id="8" name="Text 6"/>
          <p:cNvSpPr txBox="1"/>
          <p:nvPr/>
        </p:nvSpPr>
        <p:spPr>
          <a:xfrm>
            <a:off x="114300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Joan</a:t>
            </a:r>
            <a:endParaRPr lang="en-US" sz="2000" dirty="0"/>
          </a:p>
        </p:txBody>
      </p:sp>
      <p:sp>
        <p:nvSpPr>
          <p:cNvPr id="9" name="Text 7"/>
          <p:cNvSpPr txBox="1"/>
          <p:nvPr/>
        </p:nvSpPr>
        <p:spPr>
          <a:xfrm>
            <a:off x="114300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has the information</a:t>
            </a:r>
            <a:endParaRPr lang="en-US" sz="1200" dirty="0"/>
          </a:p>
        </p:txBody>
      </p:sp>
      <p:sp>
        <p:nvSpPr>
          <p:cNvPr id="10" name="Text 8"/>
          <p:cNvSpPr txBox="1"/>
          <p:nvPr/>
        </p:nvSpPr>
        <p:spPr>
          <a:xfrm>
            <a:off x="914400" y="4297680"/>
            <a:ext cx="4800600" cy="256032"/>
          </a:xfrm>
          <a:prstGeom prst="rect">
            <a:avLst/>
          </a:prstGeom>
          <a:noFill/>
          <a:ln/>
        </p:spPr>
        <p:txBody>
          <a:bodyPr wrap="square" rtlCol="0" anchor="ctr"/>
          <a:lstStyle/>
          <a:p>
            <a:pPr indent="0" marL="0">
              <a:buNone/>
            </a:pPr>
            <a:r>
              <a:rPr lang="en-US" sz="1000" b="1" spc="150" kern="0" dirty="0">
                <a:solidFill>
                  <a:srgbClr val="A06616"/>
                </a:solidFill>
                <a:latin typeface="Calibri" pitchFamily="34" charset="0"/>
                <a:ea typeface="Calibri" pitchFamily="34" charset="-122"/>
                <a:cs typeface="Calibri" pitchFamily="34" charset="-120"/>
              </a:rPr>
              <a:t>WANTS</a:t>
            </a:r>
            <a:endParaRPr lang="en-US" sz="1000" dirty="0"/>
          </a:p>
        </p:txBody>
      </p:sp>
      <p:sp>
        <p:nvSpPr>
          <p:cNvPr id="11" name="Text 9"/>
          <p:cNvSpPr txBox="1"/>
          <p:nvPr/>
        </p:nvSpPr>
        <p:spPr>
          <a:xfrm>
            <a:off x="91440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a collapsing click-and-collect rush fixed and the stockroom’s call acted on, now.</a:t>
            </a:r>
            <a:endParaRPr lang="en-US" sz="1400" dirty="0"/>
          </a:p>
        </p:txBody>
      </p:sp>
      <p:sp>
        <p:nvSpPr>
          <p:cNvPr id="12" name="Shape 10"/>
          <p:cNvSpPr/>
          <p:nvPr/>
        </p:nvSpPr>
        <p:spPr>
          <a:xfrm>
            <a:off x="6172200" y="3200400"/>
            <a:ext cx="5349240" cy="2468880"/>
          </a:xfrm>
          <a:prstGeom prst="roundRect">
            <a:avLst>
              <a:gd name="adj" fmla="val 2222"/>
            </a:avLst>
          </a:prstGeom>
          <a:solidFill>
            <a:srgbClr val="E7EEF6"/>
          </a:solidFill>
          <a:ln w="12700">
            <a:solidFill>
              <a:srgbClr val="DCDFE6"/>
            </a:solidFill>
            <a:prstDash val="solid"/>
          </a:ln>
        </p:spPr>
      </p:sp>
      <p:sp>
        <p:nvSpPr>
          <p:cNvPr id="13" name="Shape 11"/>
          <p:cNvSpPr/>
          <p:nvPr/>
        </p:nvSpPr>
        <p:spPr>
          <a:xfrm>
            <a:off x="6428232" y="3511296"/>
            <a:ext cx="146304" cy="146304"/>
          </a:xfrm>
          <a:prstGeom prst="ellipse">
            <a:avLst/>
          </a:prstGeom>
          <a:solidFill>
            <a:srgbClr val="356399"/>
          </a:solidFill>
          <a:ln/>
        </p:spPr>
      </p:sp>
      <p:sp>
        <p:nvSpPr>
          <p:cNvPr id="14" name="Text 12"/>
          <p:cNvSpPr txBox="1"/>
          <p:nvPr/>
        </p:nvSpPr>
        <p:spPr>
          <a:xfrm>
            <a:off x="667512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Derek</a:t>
            </a:r>
            <a:endParaRPr lang="en-US" sz="2000" dirty="0"/>
          </a:p>
        </p:txBody>
      </p:sp>
      <p:sp>
        <p:nvSpPr>
          <p:cNvPr id="15" name="Text 13"/>
          <p:cNvSpPr txBox="1"/>
          <p:nvPr/>
        </p:nvSpPr>
        <p:spPr>
          <a:xfrm>
            <a:off x="667512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guards the floor</a:t>
            </a:r>
            <a:endParaRPr lang="en-US" sz="1200" dirty="0"/>
          </a:p>
        </p:txBody>
      </p:sp>
      <p:sp>
        <p:nvSpPr>
          <p:cNvPr id="16" name="Text 14"/>
          <p:cNvSpPr txBox="1"/>
          <p:nvPr/>
        </p:nvSpPr>
        <p:spPr>
          <a:xfrm>
            <a:off x="6446520" y="4297680"/>
            <a:ext cx="4800600" cy="256032"/>
          </a:xfrm>
          <a:prstGeom prst="rect">
            <a:avLst/>
          </a:prstGeom>
          <a:noFill/>
          <a:ln/>
        </p:spPr>
        <p:txBody>
          <a:bodyPr wrap="square" rtlCol="0" anchor="ctr"/>
          <a:lstStyle/>
          <a:p>
            <a:pPr indent="0" marL="0">
              <a:buNone/>
            </a:pPr>
            <a:r>
              <a:rPr lang="en-US" sz="1000" b="1" spc="150" kern="0" dirty="0">
                <a:solidFill>
                  <a:srgbClr val="356399"/>
                </a:solidFill>
                <a:latin typeface="Calibri" pitchFamily="34" charset="0"/>
                <a:ea typeface="Calibri" pitchFamily="34" charset="-122"/>
                <a:cs typeface="Calibri" pitchFamily="34" charset="-120"/>
              </a:rPr>
              <a:t>WANTS</a:t>
            </a:r>
            <a:endParaRPr lang="en-US" sz="1000" dirty="0"/>
          </a:p>
        </p:txBody>
      </p:sp>
      <p:sp>
        <p:nvSpPr>
          <p:cNvPr id="17" name="Text 15"/>
          <p:cNvSpPr txBox="1"/>
          <p:nvPr/>
        </p:nvSpPr>
        <p:spPr>
          <a:xfrm>
            <a:off x="644652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his floor undistracted, his way of running it respected.</a:t>
            </a:r>
            <a:endParaRPr lang="en-US" sz="1400" dirty="0"/>
          </a:p>
        </p:txBody>
      </p:sp>
      <p:sp>
        <p:nvSpPr>
          <p:cNvPr id="18" name="Text 16"/>
          <p:cNvSpPr txBox="1"/>
          <p:nvPr/>
        </p:nvSpPr>
        <p:spPr>
          <a:xfrm>
            <a:off x="640080" y="5897880"/>
            <a:ext cx="10972800" cy="320040"/>
          </a:xfrm>
          <a:prstGeom prst="rect">
            <a:avLst/>
          </a:prstGeom>
          <a:noFill/>
          <a:ln/>
        </p:spPr>
        <p:txBody>
          <a:bodyPr wrap="square" rtlCol="0" anchor="ctr"/>
          <a:lstStyle/>
          <a:p>
            <a:pPr indent="0" marL="0">
              <a:buNone/>
            </a:pPr>
            <a:r>
              <a:rPr lang="en-US" sz="1100" i="1" dirty="0">
                <a:solidFill>
                  <a:srgbClr val="5B6472"/>
                </a:solidFill>
                <a:latin typeface="Calibri" pitchFamily="34" charset="0"/>
                <a:ea typeface="Calibri" pitchFamily="34" charset="-122"/>
                <a:cs typeface="Calibri" pitchFamily="34" charset="-120"/>
              </a:rPr>
              <a:t>Play the scene — then advance for the discussion.</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5F1E8"/>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292608"/>
          </a:xfrm>
          <a:prstGeom prst="rect">
            <a:avLst/>
          </a:prstGeom>
          <a:noFill/>
          <a:ln/>
        </p:spPr>
        <p:txBody>
          <a:bodyPr wrap="square" rtlCol="0" anchor="ctr"/>
          <a:lstStyle/>
          <a:p>
            <a:pPr indent="0" marL="0">
              <a:buNone/>
            </a:pPr>
            <a:r>
              <a:rPr lang="en-US" sz="1200" spc="100" kern="0" dirty="0">
                <a:solidFill>
                  <a:srgbClr val="5B6472"/>
                </a:solidFill>
                <a:latin typeface="Calibri" pitchFamily="34" charset="0"/>
                <a:ea typeface="Calibri" pitchFamily="34" charset="-122"/>
                <a:cs typeface="Calibri" pitchFamily="34" charset="-120"/>
              </a:rPr>
              <a:t>5 · Remove the barrier  ·  5. Not On My Floor</a:t>
            </a:r>
            <a:endParaRPr lang="en-US" sz="1200" dirty="0"/>
          </a:p>
        </p:txBody>
      </p:sp>
      <p:sp>
        <p:nvSpPr>
          <p:cNvPr id="3" name="Text 1"/>
          <p:cNvSpPr txBox="1"/>
          <p:nvPr/>
        </p:nvSpPr>
        <p:spPr>
          <a:xfrm>
            <a:off x="640080" y="868680"/>
            <a:ext cx="10972800" cy="822960"/>
          </a:xfrm>
          <a:prstGeom prst="rect">
            <a:avLst/>
          </a:prstGeom>
          <a:noFill/>
          <a:ln/>
        </p:spPr>
        <p:txBody>
          <a:bodyPr wrap="square" rtlCol="0" anchor="ctr"/>
          <a:lstStyle/>
          <a:p>
            <a:pPr indent="0" marL="0">
              <a:buNone/>
            </a:pPr>
            <a:r>
              <a:rPr lang="en-US" sz="3600" b="1" dirty="0">
                <a:solidFill>
                  <a:srgbClr val="3F7A38"/>
                </a:solidFill>
                <a:latin typeface="Cambria" pitchFamily="34" charset="0"/>
                <a:ea typeface="Cambria" pitchFamily="34" charset="-122"/>
                <a:cs typeface="Cambria" pitchFamily="34" charset="-120"/>
              </a:rPr>
              <a:t>Watch, then discuss</a:t>
            </a:r>
            <a:endParaRPr lang="en-US" sz="3600" dirty="0"/>
          </a:p>
        </p:txBody>
      </p:sp>
      <p:sp>
        <p:nvSpPr>
          <p:cNvPr id="4" name="Text 2"/>
          <p:cNvSpPr txBox="1"/>
          <p:nvPr/>
        </p:nvSpPr>
        <p:spPr>
          <a:xfrm>
            <a:off x="868680" y="2103120"/>
            <a:ext cx="10424160" cy="4023360"/>
          </a:xfrm>
          <a:prstGeom prst="rect">
            <a:avLst/>
          </a:prstGeom>
          <a:noFill/>
          <a:ln/>
        </p:spPr>
        <p:txBody>
          <a:bodyPr wrap="square" rtlCol="0" anchor="t"/>
          <a:lstStyle/>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The problem was right there at the stockroom door. What in each of them stopped it landing — his reflex to guard, her way of raising it? Name the exact beat it failed.</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Whose strength was overdone — and would a smaller dose have worked better?</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How could Joan have made it impossible to ignore without a scene? How could Derek have let the stockroom in without feeling he’d lost his floor? What’s the version where the customer’s served and Derek keeps his pride?</a:t>
            </a:r>
            <a:endParaRPr lang="en-US" sz="2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02920"/>
            <a:ext cx="7315200" cy="292608"/>
          </a:xfrm>
          <a:prstGeom prst="rect">
            <a:avLst/>
          </a:prstGeom>
          <a:noFill/>
          <a:ln/>
        </p:spPr>
        <p:txBody>
          <a:bodyPr wrap="square" rtlCol="0" anchor="ctr"/>
          <a:lstStyle/>
          <a:p>
            <a:pPr indent="0" marL="0">
              <a:buNone/>
            </a:pPr>
            <a:r>
              <a:rPr lang="en-US" sz="1300" b="1" spc="150" kern="0" dirty="0">
                <a:solidFill>
                  <a:srgbClr val="A06616"/>
                </a:solidFill>
                <a:latin typeface="Calibri" pitchFamily="34" charset="0"/>
                <a:ea typeface="Calibri" pitchFamily="34" charset="-122"/>
                <a:cs typeface="Calibri" pitchFamily="34" charset="-120"/>
              </a:rPr>
              <a:t>6 · Generate a win</a:t>
            </a:r>
            <a:endParaRPr lang="en-US" sz="1300" dirty="0"/>
          </a:p>
        </p:txBody>
      </p:sp>
      <p:sp>
        <p:nvSpPr>
          <p:cNvPr id="3" name="Text 1"/>
          <p:cNvSpPr txBox="1"/>
          <p:nvPr/>
        </p:nvSpPr>
        <p:spPr>
          <a:xfrm>
            <a:off x="7955280" y="502920"/>
            <a:ext cx="3657600" cy="292608"/>
          </a:xfrm>
          <a:prstGeom prst="rect">
            <a:avLst/>
          </a:prstGeom>
          <a:noFill/>
          <a:ln/>
        </p:spPr>
        <p:txBody>
          <a:bodyPr wrap="square" rtlCol="0" anchor="ctr"/>
          <a:lstStyle/>
          <a:p>
            <a:pPr algn="r" indent="0" marL="0">
              <a:buNone/>
            </a:pPr>
            <a:r>
              <a:rPr lang="en-US" sz="1100" spc="100" kern="0" dirty="0">
                <a:solidFill>
                  <a:srgbClr val="5B6472"/>
                </a:solidFill>
                <a:latin typeface="Calibri" pitchFamily="34" charset="0"/>
                <a:ea typeface="Calibri" pitchFamily="34" charset="-122"/>
                <a:cs typeface="Calibri" pitchFamily="34" charset="-120"/>
              </a:rPr>
              <a:t>Harmon’s</a:t>
            </a:r>
            <a:endParaRPr lang="en-US" sz="1100" dirty="0"/>
          </a:p>
        </p:txBody>
      </p:sp>
      <p:sp>
        <p:nvSpPr>
          <p:cNvPr id="4" name="Text 2"/>
          <p:cNvSpPr txBox="1"/>
          <p:nvPr/>
        </p:nvSpPr>
        <p:spPr>
          <a:xfrm>
            <a:off x="640080" y="822960"/>
            <a:ext cx="10972800" cy="777240"/>
          </a:xfrm>
          <a:prstGeom prst="rect">
            <a:avLst/>
          </a:prstGeom>
          <a:noFill/>
          <a:ln/>
        </p:spPr>
        <p:txBody>
          <a:bodyPr wrap="square" rtlCol="0" anchor="ctr"/>
          <a:lstStyle/>
          <a:p>
            <a:pPr indent="0" marL="0">
              <a:buNone/>
            </a:pPr>
            <a:r>
              <a:rPr lang="en-US" sz="3200" b="1" dirty="0">
                <a:solidFill>
                  <a:srgbClr val="1B2A44"/>
                </a:solidFill>
                <a:latin typeface="Cambria" pitchFamily="34" charset="0"/>
                <a:ea typeface="Cambria" pitchFamily="34" charset="-122"/>
                <a:cs typeface="Cambria" pitchFamily="34" charset="-120"/>
              </a:rPr>
              <a:t>6. The Save</a:t>
            </a:r>
            <a:endParaRPr lang="en-US" sz="3200" dirty="0"/>
          </a:p>
        </p:txBody>
      </p:sp>
      <p:sp>
        <p:nvSpPr>
          <p:cNvPr id="5" name="Text 3"/>
          <p:cNvSpPr txBox="1"/>
          <p:nvPr/>
        </p:nvSpPr>
        <p:spPr>
          <a:xfrm>
            <a:off x="640080" y="1783080"/>
            <a:ext cx="10881360" cy="1234440"/>
          </a:xfrm>
          <a:prstGeom prst="rect">
            <a:avLst/>
          </a:prstGeom>
          <a:noFill/>
          <a:ln/>
        </p:spPr>
        <p:txBody>
          <a:bodyPr wrap="square" rtlCol="0" anchor="t"/>
          <a:lstStyle/>
          <a:p>
            <a:pPr indent="0" marL="0">
              <a:lnSpc>
                <a:spcPct val="103000"/>
              </a:lnSpc>
              <a:buNone/>
            </a:pPr>
            <a:r>
              <a:rPr lang="en-US" sz="1450" dirty="0">
                <a:solidFill>
                  <a:srgbClr val="2B3444"/>
                </a:solidFill>
                <a:latin typeface="Calibri" pitchFamily="34" charset="0"/>
                <a:ea typeface="Calibri" pitchFamily="34" charset="-122"/>
                <a:cs typeface="Calibri" pitchFamily="34" charset="-120"/>
              </a:rPr>
              <a:t>A heaving Saturday. Sam does exactly what Open Doors was built for — spots a big online order about to be cancelled for a stock error, calls it, and turns it into a delighted click-and-collect customer who spends again on the floor. Priya wants the whole shop to hear about it by tomorrow. But the save meant pulling Sam off a queue for ten minutes, and the doubters are already framing it: ‘so now the new lad abandons the till whenever the computer pings?’</a:t>
            </a:r>
            <a:endParaRPr lang="en-US" sz="1450" dirty="0"/>
          </a:p>
        </p:txBody>
      </p:sp>
      <p:sp>
        <p:nvSpPr>
          <p:cNvPr id="6" name="Shape 4"/>
          <p:cNvSpPr/>
          <p:nvPr/>
        </p:nvSpPr>
        <p:spPr>
          <a:xfrm>
            <a:off x="640080" y="3200400"/>
            <a:ext cx="5349240" cy="2468880"/>
          </a:xfrm>
          <a:prstGeom prst="roundRect">
            <a:avLst>
              <a:gd name="adj" fmla="val 2222"/>
            </a:avLst>
          </a:prstGeom>
          <a:solidFill>
            <a:srgbClr val="F6EEDD"/>
          </a:solidFill>
          <a:ln w="12700">
            <a:solidFill>
              <a:srgbClr val="DCDFE6"/>
            </a:solidFill>
            <a:prstDash val="solid"/>
          </a:ln>
        </p:spPr>
      </p:sp>
      <p:sp>
        <p:nvSpPr>
          <p:cNvPr id="7" name="Shape 5"/>
          <p:cNvSpPr/>
          <p:nvPr/>
        </p:nvSpPr>
        <p:spPr>
          <a:xfrm>
            <a:off x="896112" y="3511296"/>
            <a:ext cx="146304" cy="146304"/>
          </a:xfrm>
          <a:prstGeom prst="ellipse">
            <a:avLst/>
          </a:prstGeom>
          <a:solidFill>
            <a:srgbClr val="A06616"/>
          </a:solidFill>
          <a:ln/>
        </p:spPr>
      </p:sp>
      <p:sp>
        <p:nvSpPr>
          <p:cNvPr id="8" name="Text 6"/>
          <p:cNvSpPr txBox="1"/>
          <p:nvPr/>
        </p:nvSpPr>
        <p:spPr>
          <a:xfrm>
            <a:off x="114300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Sam</a:t>
            </a:r>
            <a:endParaRPr lang="en-US" sz="2000" dirty="0"/>
          </a:p>
        </p:txBody>
      </p:sp>
      <p:sp>
        <p:nvSpPr>
          <p:cNvPr id="9" name="Text 7"/>
          <p:cNvSpPr txBox="1"/>
          <p:nvPr/>
        </p:nvSpPr>
        <p:spPr>
          <a:xfrm>
            <a:off x="114300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made the call</a:t>
            </a:r>
            <a:endParaRPr lang="en-US" sz="1200" dirty="0"/>
          </a:p>
        </p:txBody>
      </p:sp>
      <p:sp>
        <p:nvSpPr>
          <p:cNvPr id="10" name="Text 8"/>
          <p:cNvSpPr txBox="1"/>
          <p:nvPr/>
        </p:nvSpPr>
        <p:spPr>
          <a:xfrm>
            <a:off x="914400" y="4297680"/>
            <a:ext cx="4800600" cy="256032"/>
          </a:xfrm>
          <a:prstGeom prst="rect">
            <a:avLst/>
          </a:prstGeom>
          <a:noFill/>
          <a:ln/>
        </p:spPr>
        <p:txBody>
          <a:bodyPr wrap="square" rtlCol="0" anchor="ctr"/>
          <a:lstStyle/>
          <a:p>
            <a:pPr indent="0" marL="0">
              <a:buNone/>
            </a:pPr>
            <a:r>
              <a:rPr lang="en-US" sz="1000" b="1" spc="150" kern="0" dirty="0">
                <a:solidFill>
                  <a:srgbClr val="A06616"/>
                </a:solidFill>
                <a:latin typeface="Calibri" pitchFamily="34" charset="0"/>
                <a:ea typeface="Calibri" pitchFamily="34" charset="-122"/>
                <a:cs typeface="Calibri" pitchFamily="34" charset="-120"/>
              </a:rPr>
              <a:t>WANTS</a:t>
            </a:r>
            <a:endParaRPr lang="en-US" sz="1000" dirty="0"/>
          </a:p>
        </p:txBody>
      </p:sp>
      <p:sp>
        <p:nvSpPr>
          <p:cNvPr id="11" name="Text 9"/>
          <p:cNvSpPr txBox="1"/>
          <p:nvPr/>
        </p:nvSpPr>
        <p:spPr>
          <a:xfrm>
            <a:off x="91440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his save to stand — and, quietly, to be recognised for it.</a:t>
            </a:r>
            <a:endParaRPr lang="en-US" sz="1400" dirty="0"/>
          </a:p>
        </p:txBody>
      </p:sp>
      <p:sp>
        <p:nvSpPr>
          <p:cNvPr id="12" name="Shape 10"/>
          <p:cNvSpPr/>
          <p:nvPr/>
        </p:nvSpPr>
        <p:spPr>
          <a:xfrm>
            <a:off x="6172200" y="3200400"/>
            <a:ext cx="5349240" cy="2468880"/>
          </a:xfrm>
          <a:prstGeom prst="roundRect">
            <a:avLst>
              <a:gd name="adj" fmla="val 2222"/>
            </a:avLst>
          </a:prstGeom>
          <a:solidFill>
            <a:srgbClr val="E7EEF6"/>
          </a:solidFill>
          <a:ln w="12700">
            <a:solidFill>
              <a:srgbClr val="DCDFE6"/>
            </a:solidFill>
            <a:prstDash val="solid"/>
          </a:ln>
        </p:spPr>
      </p:sp>
      <p:sp>
        <p:nvSpPr>
          <p:cNvPr id="13" name="Shape 11"/>
          <p:cNvSpPr/>
          <p:nvPr/>
        </p:nvSpPr>
        <p:spPr>
          <a:xfrm>
            <a:off x="6428232" y="3511296"/>
            <a:ext cx="146304" cy="146304"/>
          </a:xfrm>
          <a:prstGeom prst="ellipse">
            <a:avLst/>
          </a:prstGeom>
          <a:solidFill>
            <a:srgbClr val="356399"/>
          </a:solidFill>
          <a:ln/>
        </p:spPr>
      </p:sp>
      <p:sp>
        <p:nvSpPr>
          <p:cNvPr id="14" name="Text 12"/>
          <p:cNvSpPr txBox="1"/>
          <p:nvPr/>
        </p:nvSpPr>
        <p:spPr>
          <a:xfrm>
            <a:off x="667512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Derek</a:t>
            </a:r>
            <a:endParaRPr lang="en-US" sz="2000" dirty="0"/>
          </a:p>
        </p:txBody>
      </p:sp>
      <p:sp>
        <p:nvSpPr>
          <p:cNvPr id="15" name="Text 13"/>
          <p:cNvSpPr txBox="1"/>
          <p:nvPr/>
        </p:nvSpPr>
        <p:spPr>
          <a:xfrm>
            <a:off x="667512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runs the floor</a:t>
            </a:r>
            <a:endParaRPr lang="en-US" sz="1200" dirty="0"/>
          </a:p>
        </p:txBody>
      </p:sp>
      <p:sp>
        <p:nvSpPr>
          <p:cNvPr id="16" name="Text 14"/>
          <p:cNvSpPr txBox="1"/>
          <p:nvPr/>
        </p:nvSpPr>
        <p:spPr>
          <a:xfrm>
            <a:off x="6446520" y="4297680"/>
            <a:ext cx="4800600" cy="256032"/>
          </a:xfrm>
          <a:prstGeom prst="rect">
            <a:avLst/>
          </a:prstGeom>
          <a:noFill/>
          <a:ln/>
        </p:spPr>
        <p:txBody>
          <a:bodyPr wrap="square" rtlCol="0" anchor="ctr"/>
          <a:lstStyle/>
          <a:p>
            <a:pPr indent="0" marL="0">
              <a:buNone/>
            </a:pPr>
            <a:r>
              <a:rPr lang="en-US" sz="1000" b="1" spc="150" kern="0" dirty="0">
                <a:solidFill>
                  <a:srgbClr val="356399"/>
                </a:solidFill>
                <a:latin typeface="Calibri" pitchFamily="34" charset="0"/>
                <a:ea typeface="Calibri" pitchFamily="34" charset="-122"/>
                <a:cs typeface="Calibri" pitchFamily="34" charset="-120"/>
              </a:rPr>
              <a:t>WANTS</a:t>
            </a:r>
            <a:endParaRPr lang="en-US" sz="1000" dirty="0"/>
          </a:p>
        </p:txBody>
      </p:sp>
      <p:sp>
        <p:nvSpPr>
          <p:cNvPr id="17" name="Text 15"/>
          <p:cNvSpPr txBox="1"/>
          <p:nvPr/>
        </p:nvSpPr>
        <p:spPr>
          <a:xfrm>
            <a:off x="644652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to keep the floor moving and not turn a junior’s save into a Thing.</a:t>
            </a:r>
            <a:endParaRPr lang="en-US" sz="1400" dirty="0"/>
          </a:p>
        </p:txBody>
      </p:sp>
      <p:sp>
        <p:nvSpPr>
          <p:cNvPr id="18" name="Text 16"/>
          <p:cNvSpPr txBox="1"/>
          <p:nvPr/>
        </p:nvSpPr>
        <p:spPr>
          <a:xfrm>
            <a:off x="640080" y="5897880"/>
            <a:ext cx="10972800" cy="320040"/>
          </a:xfrm>
          <a:prstGeom prst="rect">
            <a:avLst/>
          </a:prstGeom>
          <a:noFill/>
          <a:ln/>
        </p:spPr>
        <p:txBody>
          <a:bodyPr wrap="square" rtlCol="0" anchor="ctr"/>
          <a:lstStyle/>
          <a:p>
            <a:pPr indent="0" marL="0">
              <a:buNone/>
            </a:pPr>
            <a:r>
              <a:rPr lang="en-US" sz="1100" i="1" dirty="0">
                <a:solidFill>
                  <a:srgbClr val="5B6472"/>
                </a:solidFill>
                <a:latin typeface="Calibri" pitchFamily="34" charset="0"/>
                <a:ea typeface="Calibri" pitchFamily="34" charset="-122"/>
                <a:cs typeface="Calibri" pitchFamily="34" charset="-120"/>
              </a:rPr>
              <a:t>Play the scene — then advance for the discussion.</a:t>
            </a:r>
            <a:endParaRPr lang="en-US" sz="1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5F1E8"/>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292608"/>
          </a:xfrm>
          <a:prstGeom prst="rect">
            <a:avLst/>
          </a:prstGeom>
          <a:noFill/>
          <a:ln/>
        </p:spPr>
        <p:txBody>
          <a:bodyPr wrap="square" rtlCol="0" anchor="ctr"/>
          <a:lstStyle/>
          <a:p>
            <a:pPr indent="0" marL="0">
              <a:buNone/>
            </a:pPr>
            <a:r>
              <a:rPr lang="en-US" sz="1200" spc="100" kern="0" dirty="0">
                <a:solidFill>
                  <a:srgbClr val="5B6472"/>
                </a:solidFill>
                <a:latin typeface="Calibri" pitchFamily="34" charset="0"/>
                <a:ea typeface="Calibri" pitchFamily="34" charset="-122"/>
                <a:cs typeface="Calibri" pitchFamily="34" charset="-120"/>
              </a:rPr>
              <a:t>6 · Generate a win  ·  6. The Save</a:t>
            </a:r>
            <a:endParaRPr lang="en-US" sz="1200" dirty="0"/>
          </a:p>
        </p:txBody>
      </p:sp>
      <p:sp>
        <p:nvSpPr>
          <p:cNvPr id="3" name="Text 1"/>
          <p:cNvSpPr txBox="1"/>
          <p:nvPr/>
        </p:nvSpPr>
        <p:spPr>
          <a:xfrm>
            <a:off x="640080" y="868680"/>
            <a:ext cx="10972800" cy="822960"/>
          </a:xfrm>
          <a:prstGeom prst="rect">
            <a:avLst/>
          </a:prstGeom>
          <a:noFill/>
          <a:ln/>
        </p:spPr>
        <p:txBody>
          <a:bodyPr wrap="square" rtlCol="0" anchor="ctr"/>
          <a:lstStyle/>
          <a:p>
            <a:pPr indent="0" marL="0">
              <a:buNone/>
            </a:pPr>
            <a:r>
              <a:rPr lang="en-US" sz="3600" b="1" dirty="0">
                <a:solidFill>
                  <a:srgbClr val="3F7A38"/>
                </a:solidFill>
                <a:latin typeface="Cambria" pitchFamily="34" charset="0"/>
                <a:ea typeface="Cambria" pitchFamily="34" charset="-122"/>
                <a:cs typeface="Cambria" pitchFamily="34" charset="-120"/>
              </a:rPr>
              <a:t>Watch, then discuss</a:t>
            </a:r>
            <a:endParaRPr lang="en-US" sz="3600" dirty="0"/>
          </a:p>
        </p:txBody>
      </p:sp>
      <p:sp>
        <p:nvSpPr>
          <p:cNvPr id="4" name="Text 2"/>
          <p:cNvSpPr txBox="1"/>
          <p:nvPr/>
        </p:nvSpPr>
        <p:spPr>
          <a:xfrm>
            <a:off x="868680" y="2103120"/>
            <a:ext cx="10424160" cy="4023360"/>
          </a:xfrm>
          <a:prstGeom prst="rect">
            <a:avLst/>
          </a:prstGeom>
          <a:noFill/>
          <a:ln/>
        </p:spPr>
        <p:txBody>
          <a:bodyPr wrap="square" rtlCol="0" anchor="t"/>
          <a:lstStyle/>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A real win, and two ways to fumble it. When did Sam’s pride start to undercut his own case? When did Derek’s ‘keep it moving’ quietly bury the thing worth celebrating?</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Whose strength was overdone — and would a smaller dose have worked better?</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How could Sam have let the win speak for itself? How could Derek have honoured a junior’s call without feeling smaller for it? What would ‘name it, mean it, move on’ look like?</a:t>
            </a:r>
            <a:endParaRPr lang="en-US"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02920"/>
            <a:ext cx="7315200" cy="292608"/>
          </a:xfrm>
          <a:prstGeom prst="rect">
            <a:avLst/>
          </a:prstGeom>
          <a:noFill/>
          <a:ln/>
        </p:spPr>
        <p:txBody>
          <a:bodyPr wrap="square" rtlCol="0" anchor="ctr"/>
          <a:lstStyle/>
          <a:p>
            <a:pPr indent="0" marL="0">
              <a:buNone/>
            </a:pPr>
            <a:r>
              <a:rPr lang="en-US" sz="1300" b="1" spc="150" kern="0" dirty="0">
                <a:solidFill>
                  <a:srgbClr val="A06616"/>
                </a:solidFill>
                <a:latin typeface="Calibri" pitchFamily="34" charset="0"/>
                <a:ea typeface="Calibri" pitchFamily="34" charset="-122"/>
                <a:cs typeface="Calibri" pitchFamily="34" charset="-120"/>
              </a:rPr>
              <a:t>7 · Sustain the change</a:t>
            </a:r>
            <a:endParaRPr lang="en-US" sz="1300" dirty="0"/>
          </a:p>
        </p:txBody>
      </p:sp>
      <p:sp>
        <p:nvSpPr>
          <p:cNvPr id="3" name="Text 1"/>
          <p:cNvSpPr txBox="1"/>
          <p:nvPr/>
        </p:nvSpPr>
        <p:spPr>
          <a:xfrm>
            <a:off x="7955280" y="502920"/>
            <a:ext cx="3657600" cy="292608"/>
          </a:xfrm>
          <a:prstGeom prst="rect">
            <a:avLst/>
          </a:prstGeom>
          <a:noFill/>
          <a:ln/>
        </p:spPr>
        <p:txBody>
          <a:bodyPr wrap="square" rtlCol="0" anchor="ctr"/>
          <a:lstStyle/>
          <a:p>
            <a:pPr algn="r" indent="0" marL="0">
              <a:buNone/>
            </a:pPr>
            <a:r>
              <a:rPr lang="en-US" sz="1100" spc="100" kern="0" dirty="0">
                <a:solidFill>
                  <a:srgbClr val="5B6472"/>
                </a:solidFill>
                <a:latin typeface="Calibri" pitchFamily="34" charset="0"/>
                <a:ea typeface="Calibri" pitchFamily="34" charset="-122"/>
                <a:cs typeface="Calibri" pitchFamily="34" charset="-120"/>
              </a:rPr>
              <a:t>Harmon’s</a:t>
            </a:r>
            <a:endParaRPr lang="en-US" sz="1100" dirty="0"/>
          </a:p>
        </p:txBody>
      </p:sp>
      <p:sp>
        <p:nvSpPr>
          <p:cNvPr id="4" name="Text 2"/>
          <p:cNvSpPr txBox="1"/>
          <p:nvPr/>
        </p:nvSpPr>
        <p:spPr>
          <a:xfrm>
            <a:off x="640080" y="822960"/>
            <a:ext cx="10972800" cy="777240"/>
          </a:xfrm>
          <a:prstGeom prst="rect">
            <a:avLst/>
          </a:prstGeom>
          <a:noFill/>
          <a:ln/>
        </p:spPr>
        <p:txBody>
          <a:bodyPr wrap="square" rtlCol="0" anchor="ctr"/>
          <a:lstStyle/>
          <a:p>
            <a:pPr indent="0" marL="0">
              <a:buNone/>
            </a:pPr>
            <a:r>
              <a:rPr lang="en-US" sz="3200" b="1" dirty="0">
                <a:solidFill>
                  <a:srgbClr val="1B2A44"/>
                </a:solidFill>
                <a:latin typeface="Cambria" pitchFamily="34" charset="0"/>
                <a:ea typeface="Cambria" pitchFamily="34" charset="-122"/>
                <a:cs typeface="Cambria" pitchFamily="34" charset="-120"/>
              </a:rPr>
              <a:t>7. Just Get Through Saturday</a:t>
            </a:r>
            <a:endParaRPr lang="en-US" sz="3200" dirty="0"/>
          </a:p>
        </p:txBody>
      </p:sp>
      <p:sp>
        <p:nvSpPr>
          <p:cNvPr id="5" name="Text 3"/>
          <p:cNvSpPr txBox="1"/>
          <p:nvPr/>
        </p:nvSpPr>
        <p:spPr>
          <a:xfrm>
            <a:off x="640080" y="1783080"/>
            <a:ext cx="10881360" cy="1234440"/>
          </a:xfrm>
          <a:prstGeom prst="rect">
            <a:avLst/>
          </a:prstGeom>
          <a:noFill/>
          <a:ln/>
        </p:spPr>
        <p:txBody>
          <a:bodyPr wrap="square" rtlCol="0" anchor="t"/>
          <a:lstStyle/>
          <a:p>
            <a:pPr indent="0" marL="0">
              <a:lnSpc>
                <a:spcPct val="103000"/>
              </a:lnSpc>
              <a:buNone/>
            </a:pPr>
            <a:r>
              <a:rPr lang="en-US" sz="1450" dirty="0">
                <a:solidFill>
                  <a:srgbClr val="2B3444"/>
                </a:solidFill>
                <a:latin typeface="Calibri" pitchFamily="34" charset="0"/>
                <a:ea typeface="Calibri" pitchFamily="34" charset="-122"/>
                <a:cs typeface="Calibri" pitchFamily="34" charset="-120"/>
              </a:rPr>
              <a:t>After Sam’s save, the team feels the point is made and eases off. Then the Saturday before Christmas falls apart: two staff off sick, a delivery lorry late, the tills queueing out the door, an exhausted floor. Under the pressure the old ways creep back — customers rushed, an online order let slide, a stockroom call ignored, ‘we’ve proved Open Doors, today let’s just get through Saturday.’ The residue of the old shop — the unfixed habits, the not-yet-convinced staff — is still there. Priya has to keep pressing the dull discipline exactly when the mood says it’s won.</a:t>
            </a:r>
            <a:endParaRPr lang="en-US" sz="1450" dirty="0"/>
          </a:p>
        </p:txBody>
      </p:sp>
      <p:sp>
        <p:nvSpPr>
          <p:cNvPr id="6" name="Shape 4"/>
          <p:cNvSpPr/>
          <p:nvPr/>
        </p:nvSpPr>
        <p:spPr>
          <a:xfrm>
            <a:off x="640080" y="3200400"/>
            <a:ext cx="5349240" cy="2468880"/>
          </a:xfrm>
          <a:prstGeom prst="roundRect">
            <a:avLst>
              <a:gd name="adj" fmla="val 2222"/>
            </a:avLst>
          </a:prstGeom>
          <a:solidFill>
            <a:srgbClr val="F6EEDD"/>
          </a:solidFill>
          <a:ln w="12700">
            <a:solidFill>
              <a:srgbClr val="DCDFE6"/>
            </a:solidFill>
            <a:prstDash val="solid"/>
          </a:ln>
        </p:spPr>
      </p:sp>
      <p:sp>
        <p:nvSpPr>
          <p:cNvPr id="7" name="Shape 5"/>
          <p:cNvSpPr/>
          <p:nvPr/>
        </p:nvSpPr>
        <p:spPr>
          <a:xfrm>
            <a:off x="896112" y="3511296"/>
            <a:ext cx="146304" cy="146304"/>
          </a:xfrm>
          <a:prstGeom prst="ellipse">
            <a:avLst/>
          </a:prstGeom>
          <a:solidFill>
            <a:srgbClr val="A06616"/>
          </a:solidFill>
          <a:ln/>
        </p:spPr>
      </p:sp>
      <p:sp>
        <p:nvSpPr>
          <p:cNvPr id="8" name="Text 6"/>
          <p:cNvSpPr txBox="1"/>
          <p:nvPr/>
        </p:nvSpPr>
        <p:spPr>
          <a:xfrm>
            <a:off x="114300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Priya</a:t>
            </a:r>
            <a:endParaRPr lang="en-US" sz="2000" dirty="0"/>
          </a:p>
        </p:txBody>
      </p:sp>
      <p:sp>
        <p:nvSpPr>
          <p:cNvPr id="9" name="Text 7"/>
          <p:cNvSpPr txBox="1"/>
          <p:nvPr/>
        </p:nvSpPr>
        <p:spPr>
          <a:xfrm>
            <a:off x="114300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holds the line</a:t>
            </a:r>
            <a:endParaRPr lang="en-US" sz="1200" dirty="0"/>
          </a:p>
        </p:txBody>
      </p:sp>
      <p:sp>
        <p:nvSpPr>
          <p:cNvPr id="10" name="Text 8"/>
          <p:cNvSpPr txBox="1"/>
          <p:nvPr/>
        </p:nvSpPr>
        <p:spPr>
          <a:xfrm>
            <a:off x="914400" y="4297680"/>
            <a:ext cx="4800600" cy="256032"/>
          </a:xfrm>
          <a:prstGeom prst="rect">
            <a:avLst/>
          </a:prstGeom>
          <a:noFill/>
          <a:ln/>
        </p:spPr>
        <p:txBody>
          <a:bodyPr wrap="square" rtlCol="0" anchor="ctr"/>
          <a:lstStyle/>
          <a:p>
            <a:pPr indent="0" marL="0">
              <a:buNone/>
            </a:pPr>
            <a:r>
              <a:rPr lang="en-US" sz="1000" b="1" spc="150" kern="0" dirty="0">
                <a:solidFill>
                  <a:srgbClr val="A06616"/>
                </a:solidFill>
                <a:latin typeface="Calibri" pitchFamily="34" charset="0"/>
                <a:ea typeface="Calibri" pitchFamily="34" charset="-122"/>
                <a:cs typeface="Calibri" pitchFamily="34" charset="-120"/>
              </a:rPr>
              <a:t>WANTS</a:t>
            </a:r>
            <a:endParaRPr lang="en-US" sz="1000" dirty="0"/>
          </a:p>
        </p:txBody>
      </p:sp>
      <p:sp>
        <p:nvSpPr>
          <p:cNvPr id="11" name="Text 9"/>
          <p:cNvSpPr txBox="1"/>
          <p:nvPr/>
        </p:nvSpPr>
        <p:spPr>
          <a:xfrm>
            <a:off x="91440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the standard kept even on the day from hell — no ‘just today’.</a:t>
            </a:r>
            <a:endParaRPr lang="en-US" sz="1400" dirty="0"/>
          </a:p>
        </p:txBody>
      </p:sp>
      <p:sp>
        <p:nvSpPr>
          <p:cNvPr id="12" name="Shape 10"/>
          <p:cNvSpPr/>
          <p:nvPr/>
        </p:nvSpPr>
        <p:spPr>
          <a:xfrm>
            <a:off x="6172200" y="3200400"/>
            <a:ext cx="5349240" cy="2468880"/>
          </a:xfrm>
          <a:prstGeom prst="roundRect">
            <a:avLst>
              <a:gd name="adj" fmla="val 2222"/>
            </a:avLst>
          </a:prstGeom>
          <a:solidFill>
            <a:srgbClr val="E7EEF6"/>
          </a:solidFill>
          <a:ln w="12700">
            <a:solidFill>
              <a:srgbClr val="DCDFE6"/>
            </a:solidFill>
            <a:prstDash val="solid"/>
          </a:ln>
        </p:spPr>
      </p:sp>
      <p:sp>
        <p:nvSpPr>
          <p:cNvPr id="13" name="Shape 11"/>
          <p:cNvSpPr/>
          <p:nvPr/>
        </p:nvSpPr>
        <p:spPr>
          <a:xfrm>
            <a:off x="6428232" y="3511296"/>
            <a:ext cx="146304" cy="146304"/>
          </a:xfrm>
          <a:prstGeom prst="ellipse">
            <a:avLst/>
          </a:prstGeom>
          <a:solidFill>
            <a:srgbClr val="356399"/>
          </a:solidFill>
          <a:ln/>
        </p:spPr>
      </p:sp>
      <p:sp>
        <p:nvSpPr>
          <p:cNvPr id="14" name="Text 12"/>
          <p:cNvSpPr txBox="1"/>
          <p:nvPr/>
        </p:nvSpPr>
        <p:spPr>
          <a:xfrm>
            <a:off x="667512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Rita</a:t>
            </a:r>
            <a:endParaRPr lang="en-US" sz="2000" dirty="0"/>
          </a:p>
        </p:txBody>
      </p:sp>
      <p:sp>
        <p:nvSpPr>
          <p:cNvPr id="15" name="Text 13"/>
          <p:cNvSpPr txBox="1"/>
          <p:nvPr/>
        </p:nvSpPr>
        <p:spPr>
          <a:xfrm>
            <a:off x="667512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drowning today</a:t>
            </a:r>
            <a:endParaRPr lang="en-US" sz="1200" dirty="0"/>
          </a:p>
        </p:txBody>
      </p:sp>
      <p:sp>
        <p:nvSpPr>
          <p:cNvPr id="16" name="Text 14"/>
          <p:cNvSpPr txBox="1"/>
          <p:nvPr/>
        </p:nvSpPr>
        <p:spPr>
          <a:xfrm>
            <a:off x="6446520" y="4297680"/>
            <a:ext cx="4800600" cy="256032"/>
          </a:xfrm>
          <a:prstGeom prst="rect">
            <a:avLst/>
          </a:prstGeom>
          <a:noFill/>
          <a:ln/>
        </p:spPr>
        <p:txBody>
          <a:bodyPr wrap="square" rtlCol="0" anchor="ctr"/>
          <a:lstStyle/>
          <a:p>
            <a:pPr indent="0" marL="0">
              <a:buNone/>
            </a:pPr>
            <a:r>
              <a:rPr lang="en-US" sz="1000" b="1" spc="150" kern="0" dirty="0">
                <a:solidFill>
                  <a:srgbClr val="356399"/>
                </a:solidFill>
                <a:latin typeface="Calibri" pitchFamily="34" charset="0"/>
                <a:ea typeface="Calibri" pitchFamily="34" charset="-122"/>
                <a:cs typeface="Calibri" pitchFamily="34" charset="-120"/>
              </a:rPr>
              <a:t>WANTS</a:t>
            </a:r>
            <a:endParaRPr lang="en-US" sz="1000" dirty="0"/>
          </a:p>
        </p:txBody>
      </p:sp>
      <p:sp>
        <p:nvSpPr>
          <p:cNvPr id="17" name="Text 15"/>
          <p:cNvSpPr txBox="1"/>
          <p:nvPr/>
        </p:nvSpPr>
        <p:spPr>
          <a:xfrm>
            <a:off x="644652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to just get through Saturday — ‘we proved the point, today we survive’.</a:t>
            </a:r>
            <a:endParaRPr lang="en-US" sz="1400" dirty="0"/>
          </a:p>
        </p:txBody>
      </p:sp>
      <p:sp>
        <p:nvSpPr>
          <p:cNvPr id="18" name="Text 16"/>
          <p:cNvSpPr txBox="1"/>
          <p:nvPr/>
        </p:nvSpPr>
        <p:spPr>
          <a:xfrm>
            <a:off x="640080" y="5897880"/>
            <a:ext cx="10972800" cy="320040"/>
          </a:xfrm>
          <a:prstGeom prst="rect">
            <a:avLst/>
          </a:prstGeom>
          <a:noFill/>
          <a:ln/>
        </p:spPr>
        <p:txBody>
          <a:bodyPr wrap="square" rtlCol="0" anchor="ctr"/>
          <a:lstStyle/>
          <a:p>
            <a:pPr indent="0" marL="0">
              <a:buNone/>
            </a:pPr>
            <a:r>
              <a:rPr lang="en-US" sz="1100" i="1" dirty="0">
                <a:solidFill>
                  <a:srgbClr val="5B6472"/>
                </a:solidFill>
                <a:latin typeface="Calibri" pitchFamily="34" charset="0"/>
                <a:ea typeface="Calibri" pitchFamily="34" charset="-122"/>
                <a:cs typeface="Calibri" pitchFamily="34" charset="-120"/>
              </a:rPr>
              <a:t>Play the scene — then advance for the discussion.</a:t>
            </a:r>
            <a:endParaRPr lang="en-US" sz="11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5F1E8"/>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292608"/>
          </a:xfrm>
          <a:prstGeom prst="rect">
            <a:avLst/>
          </a:prstGeom>
          <a:noFill/>
          <a:ln/>
        </p:spPr>
        <p:txBody>
          <a:bodyPr wrap="square" rtlCol="0" anchor="ctr"/>
          <a:lstStyle/>
          <a:p>
            <a:pPr indent="0" marL="0">
              <a:buNone/>
            </a:pPr>
            <a:r>
              <a:rPr lang="en-US" sz="1200" spc="100" kern="0" dirty="0">
                <a:solidFill>
                  <a:srgbClr val="5B6472"/>
                </a:solidFill>
                <a:latin typeface="Calibri" pitchFamily="34" charset="0"/>
                <a:ea typeface="Calibri" pitchFamily="34" charset="-122"/>
                <a:cs typeface="Calibri" pitchFamily="34" charset="-120"/>
              </a:rPr>
              <a:t>7 · Sustain the change  ·  7. Just Get Through Saturday</a:t>
            </a:r>
            <a:endParaRPr lang="en-US" sz="1200" dirty="0"/>
          </a:p>
        </p:txBody>
      </p:sp>
      <p:sp>
        <p:nvSpPr>
          <p:cNvPr id="3" name="Text 1"/>
          <p:cNvSpPr txBox="1"/>
          <p:nvPr/>
        </p:nvSpPr>
        <p:spPr>
          <a:xfrm>
            <a:off x="640080" y="868680"/>
            <a:ext cx="10972800" cy="822960"/>
          </a:xfrm>
          <a:prstGeom prst="rect">
            <a:avLst/>
          </a:prstGeom>
          <a:noFill/>
          <a:ln/>
        </p:spPr>
        <p:txBody>
          <a:bodyPr wrap="square" rtlCol="0" anchor="ctr"/>
          <a:lstStyle/>
          <a:p>
            <a:pPr indent="0" marL="0">
              <a:buNone/>
            </a:pPr>
            <a:r>
              <a:rPr lang="en-US" sz="3600" b="1" dirty="0">
                <a:solidFill>
                  <a:srgbClr val="3F7A38"/>
                </a:solidFill>
                <a:latin typeface="Cambria" pitchFamily="34" charset="0"/>
                <a:ea typeface="Cambria" pitchFamily="34" charset="-122"/>
                <a:cs typeface="Cambria" pitchFamily="34" charset="-120"/>
              </a:rPr>
              <a:t>Watch, then discuss</a:t>
            </a:r>
            <a:endParaRPr lang="en-US" sz="3600" dirty="0"/>
          </a:p>
        </p:txBody>
      </p:sp>
      <p:sp>
        <p:nvSpPr>
          <p:cNvPr id="4" name="Text 2"/>
          <p:cNvSpPr txBox="1"/>
          <p:nvPr/>
        </p:nvSpPr>
        <p:spPr>
          <a:xfrm>
            <a:off x="868680" y="2103120"/>
            <a:ext cx="10424160" cy="4023360"/>
          </a:xfrm>
          <a:prstGeom prst="rect">
            <a:avLst/>
          </a:prstGeom>
          <a:noFill/>
          <a:ln/>
        </p:spPr>
        <p:txBody>
          <a:bodyPr wrap="square" rtlCol="0" anchor="t"/>
          <a:lstStyle/>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Both want the shop to win — and today they collide anyway. When did Priya’s standard go blind to the room, and Rita’s coping become quiet backsliding?</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Whose strength was overdone — and would a smaller dose have worked better?</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Where’s the line between flexing and folding? What could Priya bend without breaking the standard? What could Rita hold even while drowning? Name each one’s step-back.</a:t>
            </a:r>
            <a:endParaRPr lang="en-US" sz="2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02920"/>
            <a:ext cx="7315200" cy="292608"/>
          </a:xfrm>
          <a:prstGeom prst="rect">
            <a:avLst/>
          </a:prstGeom>
          <a:noFill/>
          <a:ln/>
        </p:spPr>
        <p:txBody>
          <a:bodyPr wrap="square" rtlCol="0" anchor="ctr"/>
          <a:lstStyle/>
          <a:p>
            <a:pPr indent="0" marL="0">
              <a:buNone/>
            </a:pPr>
            <a:r>
              <a:rPr lang="en-US" sz="1300" b="1" spc="150" kern="0" dirty="0">
                <a:solidFill>
                  <a:srgbClr val="A06616"/>
                </a:solidFill>
                <a:latin typeface="Calibri" pitchFamily="34" charset="0"/>
                <a:ea typeface="Calibri" pitchFamily="34" charset="-122"/>
                <a:cs typeface="Calibri" pitchFamily="34" charset="-120"/>
              </a:rPr>
              <a:t>8 · Anchor the change</a:t>
            </a:r>
            <a:endParaRPr lang="en-US" sz="1300" dirty="0"/>
          </a:p>
        </p:txBody>
      </p:sp>
      <p:sp>
        <p:nvSpPr>
          <p:cNvPr id="3" name="Text 1"/>
          <p:cNvSpPr txBox="1"/>
          <p:nvPr/>
        </p:nvSpPr>
        <p:spPr>
          <a:xfrm>
            <a:off x="7955280" y="502920"/>
            <a:ext cx="3657600" cy="292608"/>
          </a:xfrm>
          <a:prstGeom prst="rect">
            <a:avLst/>
          </a:prstGeom>
          <a:noFill/>
          <a:ln/>
        </p:spPr>
        <p:txBody>
          <a:bodyPr wrap="square" rtlCol="0" anchor="ctr"/>
          <a:lstStyle/>
          <a:p>
            <a:pPr algn="r" indent="0" marL="0">
              <a:buNone/>
            </a:pPr>
            <a:r>
              <a:rPr lang="en-US" sz="1100" spc="100" kern="0" dirty="0">
                <a:solidFill>
                  <a:srgbClr val="5B6472"/>
                </a:solidFill>
                <a:latin typeface="Calibri" pitchFamily="34" charset="0"/>
                <a:ea typeface="Calibri" pitchFamily="34" charset="-122"/>
                <a:cs typeface="Calibri" pitchFamily="34" charset="-120"/>
              </a:rPr>
              <a:t>Harmon’s</a:t>
            </a:r>
            <a:endParaRPr lang="en-US" sz="1100" dirty="0"/>
          </a:p>
        </p:txBody>
      </p:sp>
      <p:sp>
        <p:nvSpPr>
          <p:cNvPr id="4" name="Text 2"/>
          <p:cNvSpPr txBox="1"/>
          <p:nvPr/>
        </p:nvSpPr>
        <p:spPr>
          <a:xfrm>
            <a:off x="640080" y="822960"/>
            <a:ext cx="10972800" cy="777240"/>
          </a:xfrm>
          <a:prstGeom prst="rect">
            <a:avLst/>
          </a:prstGeom>
          <a:noFill/>
          <a:ln/>
        </p:spPr>
        <p:txBody>
          <a:bodyPr wrap="square" rtlCol="0" anchor="ctr"/>
          <a:lstStyle/>
          <a:p>
            <a:pPr indent="0" marL="0">
              <a:buNone/>
            </a:pPr>
            <a:r>
              <a:rPr lang="en-US" sz="3200" b="1" dirty="0">
                <a:solidFill>
                  <a:srgbClr val="1B2A44"/>
                </a:solidFill>
                <a:latin typeface="Cambria" pitchFamily="34" charset="0"/>
                <a:ea typeface="Cambria" pitchFamily="34" charset="-122"/>
                <a:cs typeface="Cambria" pitchFamily="34" charset="-120"/>
              </a:rPr>
              <a:t>8. House Rules</a:t>
            </a:r>
            <a:endParaRPr lang="en-US" sz="3200" dirty="0"/>
          </a:p>
        </p:txBody>
      </p:sp>
      <p:sp>
        <p:nvSpPr>
          <p:cNvPr id="5" name="Text 3"/>
          <p:cNvSpPr txBox="1"/>
          <p:nvPr/>
        </p:nvSpPr>
        <p:spPr>
          <a:xfrm>
            <a:off x="640080" y="1783080"/>
            <a:ext cx="10881360" cy="1234440"/>
          </a:xfrm>
          <a:prstGeom prst="rect">
            <a:avLst/>
          </a:prstGeom>
          <a:noFill/>
          <a:ln/>
        </p:spPr>
        <p:txBody>
          <a:bodyPr wrap="square" rtlCol="0" anchor="t"/>
          <a:lstStyle/>
          <a:p>
            <a:pPr indent="0" marL="0">
              <a:lnSpc>
                <a:spcPct val="103000"/>
              </a:lnSpc>
              <a:buNone/>
            </a:pPr>
            <a:r>
              <a:rPr lang="en-US" sz="1450" dirty="0">
                <a:solidFill>
                  <a:srgbClr val="2B3444"/>
                </a:solidFill>
                <a:latin typeface="Calibri" pitchFamily="34" charset="0"/>
                <a:ea typeface="Calibri" pitchFamily="34" charset="-122"/>
                <a:cs typeface="Calibri" pitchFamily="34" charset="-120"/>
              </a:rPr>
              <a:t>Open Doors works — on Priya’s watch, under Priya’s eye. But hiring, how new starters are trained, the rota, the targets and the way the floor and stockroom are run all still default to the old way. The day Priya’s off, or moves on, it slides back. To make it stick it has to be baked into the dull machinery: who gets hired and promoted, what a new starter learns on day one, what the targets reward. And Derek’s arc lands here: does he become the keeper of the standard, or the quiet drift back once the pressure’s off?</a:t>
            </a:r>
            <a:endParaRPr lang="en-US" sz="1450" dirty="0"/>
          </a:p>
        </p:txBody>
      </p:sp>
      <p:sp>
        <p:nvSpPr>
          <p:cNvPr id="6" name="Shape 4"/>
          <p:cNvSpPr/>
          <p:nvPr/>
        </p:nvSpPr>
        <p:spPr>
          <a:xfrm>
            <a:off x="640080" y="3200400"/>
            <a:ext cx="5349240" cy="2468880"/>
          </a:xfrm>
          <a:prstGeom prst="roundRect">
            <a:avLst>
              <a:gd name="adj" fmla="val 2222"/>
            </a:avLst>
          </a:prstGeom>
          <a:solidFill>
            <a:srgbClr val="F6EEDD"/>
          </a:solidFill>
          <a:ln w="12700">
            <a:solidFill>
              <a:srgbClr val="DCDFE6"/>
            </a:solidFill>
            <a:prstDash val="solid"/>
          </a:ln>
        </p:spPr>
      </p:sp>
      <p:sp>
        <p:nvSpPr>
          <p:cNvPr id="7" name="Shape 5"/>
          <p:cNvSpPr/>
          <p:nvPr/>
        </p:nvSpPr>
        <p:spPr>
          <a:xfrm>
            <a:off x="896112" y="3511296"/>
            <a:ext cx="146304" cy="146304"/>
          </a:xfrm>
          <a:prstGeom prst="ellipse">
            <a:avLst/>
          </a:prstGeom>
          <a:solidFill>
            <a:srgbClr val="A06616"/>
          </a:solidFill>
          <a:ln/>
        </p:spPr>
      </p:sp>
      <p:sp>
        <p:nvSpPr>
          <p:cNvPr id="8" name="Text 6"/>
          <p:cNvSpPr txBox="1"/>
          <p:nvPr/>
        </p:nvSpPr>
        <p:spPr>
          <a:xfrm>
            <a:off x="114300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Priya</a:t>
            </a:r>
            <a:endParaRPr lang="en-US" sz="2000" dirty="0"/>
          </a:p>
        </p:txBody>
      </p:sp>
      <p:sp>
        <p:nvSpPr>
          <p:cNvPr id="9" name="Text 7"/>
          <p:cNvSpPr txBox="1"/>
          <p:nvPr/>
        </p:nvSpPr>
        <p:spPr>
          <a:xfrm>
            <a:off x="114300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wants it permanent</a:t>
            </a:r>
            <a:endParaRPr lang="en-US" sz="1200" dirty="0"/>
          </a:p>
        </p:txBody>
      </p:sp>
      <p:sp>
        <p:nvSpPr>
          <p:cNvPr id="10" name="Text 8"/>
          <p:cNvSpPr txBox="1"/>
          <p:nvPr/>
        </p:nvSpPr>
        <p:spPr>
          <a:xfrm>
            <a:off x="914400" y="4297680"/>
            <a:ext cx="4800600" cy="256032"/>
          </a:xfrm>
          <a:prstGeom prst="rect">
            <a:avLst/>
          </a:prstGeom>
          <a:noFill/>
          <a:ln/>
        </p:spPr>
        <p:txBody>
          <a:bodyPr wrap="square" rtlCol="0" anchor="ctr"/>
          <a:lstStyle/>
          <a:p>
            <a:pPr indent="0" marL="0">
              <a:buNone/>
            </a:pPr>
            <a:r>
              <a:rPr lang="en-US" sz="1000" b="1" spc="150" kern="0" dirty="0">
                <a:solidFill>
                  <a:srgbClr val="A06616"/>
                </a:solidFill>
                <a:latin typeface="Calibri" pitchFamily="34" charset="0"/>
                <a:ea typeface="Calibri" pitchFamily="34" charset="-122"/>
                <a:cs typeface="Calibri" pitchFamily="34" charset="-120"/>
              </a:rPr>
              <a:t>WANTS</a:t>
            </a:r>
            <a:endParaRPr lang="en-US" sz="1000" dirty="0"/>
          </a:p>
        </p:txBody>
      </p:sp>
      <p:sp>
        <p:nvSpPr>
          <p:cNvPr id="11" name="Text 9"/>
          <p:cNvSpPr txBox="1"/>
          <p:nvPr/>
        </p:nvSpPr>
        <p:spPr>
          <a:xfrm>
            <a:off x="91440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Open Doors baked into hiring, training, rotas and targets before attention moves on.</a:t>
            </a:r>
            <a:endParaRPr lang="en-US" sz="1400" dirty="0"/>
          </a:p>
        </p:txBody>
      </p:sp>
      <p:sp>
        <p:nvSpPr>
          <p:cNvPr id="12" name="Shape 10"/>
          <p:cNvSpPr/>
          <p:nvPr/>
        </p:nvSpPr>
        <p:spPr>
          <a:xfrm>
            <a:off x="6172200" y="3200400"/>
            <a:ext cx="5349240" cy="2468880"/>
          </a:xfrm>
          <a:prstGeom prst="roundRect">
            <a:avLst>
              <a:gd name="adj" fmla="val 2222"/>
            </a:avLst>
          </a:prstGeom>
          <a:solidFill>
            <a:srgbClr val="E7EEF6"/>
          </a:solidFill>
          <a:ln w="12700">
            <a:solidFill>
              <a:srgbClr val="DCDFE6"/>
            </a:solidFill>
            <a:prstDash val="solid"/>
          </a:ln>
        </p:spPr>
      </p:sp>
      <p:sp>
        <p:nvSpPr>
          <p:cNvPr id="13" name="Shape 11"/>
          <p:cNvSpPr/>
          <p:nvPr/>
        </p:nvSpPr>
        <p:spPr>
          <a:xfrm>
            <a:off x="6428232" y="3511296"/>
            <a:ext cx="146304" cy="146304"/>
          </a:xfrm>
          <a:prstGeom prst="ellipse">
            <a:avLst/>
          </a:prstGeom>
          <a:solidFill>
            <a:srgbClr val="356399"/>
          </a:solidFill>
          <a:ln/>
        </p:spPr>
      </p:sp>
      <p:sp>
        <p:nvSpPr>
          <p:cNvPr id="14" name="Text 12"/>
          <p:cNvSpPr txBox="1"/>
          <p:nvPr/>
        </p:nvSpPr>
        <p:spPr>
          <a:xfrm>
            <a:off x="667512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Derek</a:t>
            </a:r>
            <a:endParaRPr lang="en-US" sz="2000" dirty="0"/>
          </a:p>
        </p:txBody>
      </p:sp>
      <p:sp>
        <p:nvSpPr>
          <p:cNvPr id="15" name="Text 13"/>
          <p:cNvSpPr txBox="1"/>
          <p:nvPr/>
        </p:nvSpPr>
        <p:spPr>
          <a:xfrm>
            <a:off x="667512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the keeper — or not</a:t>
            </a:r>
            <a:endParaRPr lang="en-US" sz="1200" dirty="0"/>
          </a:p>
        </p:txBody>
      </p:sp>
      <p:sp>
        <p:nvSpPr>
          <p:cNvPr id="16" name="Text 14"/>
          <p:cNvSpPr txBox="1"/>
          <p:nvPr/>
        </p:nvSpPr>
        <p:spPr>
          <a:xfrm>
            <a:off x="6446520" y="4297680"/>
            <a:ext cx="4800600" cy="256032"/>
          </a:xfrm>
          <a:prstGeom prst="rect">
            <a:avLst/>
          </a:prstGeom>
          <a:noFill/>
          <a:ln/>
        </p:spPr>
        <p:txBody>
          <a:bodyPr wrap="square" rtlCol="0" anchor="ctr"/>
          <a:lstStyle/>
          <a:p>
            <a:pPr indent="0" marL="0">
              <a:buNone/>
            </a:pPr>
            <a:r>
              <a:rPr lang="en-US" sz="1000" b="1" spc="150" kern="0" dirty="0">
                <a:solidFill>
                  <a:srgbClr val="356399"/>
                </a:solidFill>
                <a:latin typeface="Calibri" pitchFamily="34" charset="0"/>
                <a:ea typeface="Calibri" pitchFamily="34" charset="-122"/>
                <a:cs typeface="Calibri" pitchFamily="34" charset="-120"/>
              </a:rPr>
              <a:t>WANTS</a:t>
            </a:r>
            <a:endParaRPr lang="en-US" sz="1000" dirty="0"/>
          </a:p>
        </p:txBody>
      </p:sp>
      <p:sp>
        <p:nvSpPr>
          <p:cNvPr id="17" name="Text 15"/>
          <p:cNvSpPr txBox="1"/>
          <p:nvPr/>
        </p:nvSpPr>
        <p:spPr>
          <a:xfrm>
            <a:off x="644652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to get back to just running the floor now the crisis is over; the fuss can stop.</a:t>
            </a:r>
            <a:endParaRPr lang="en-US" sz="1400" dirty="0"/>
          </a:p>
        </p:txBody>
      </p:sp>
      <p:sp>
        <p:nvSpPr>
          <p:cNvPr id="18" name="Text 16"/>
          <p:cNvSpPr txBox="1"/>
          <p:nvPr/>
        </p:nvSpPr>
        <p:spPr>
          <a:xfrm>
            <a:off x="640080" y="5897880"/>
            <a:ext cx="10972800" cy="320040"/>
          </a:xfrm>
          <a:prstGeom prst="rect">
            <a:avLst/>
          </a:prstGeom>
          <a:noFill/>
          <a:ln/>
        </p:spPr>
        <p:txBody>
          <a:bodyPr wrap="square" rtlCol="0" anchor="ctr"/>
          <a:lstStyle/>
          <a:p>
            <a:pPr indent="0" marL="0">
              <a:buNone/>
            </a:pPr>
            <a:r>
              <a:rPr lang="en-US" sz="1100" i="1" dirty="0">
                <a:solidFill>
                  <a:srgbClr val="5B6472"/>
                </a:solidFill>
                <a:latin typeface="Calibri" pitchFamily="34" charset="0"/>
                <a:ea typeface="Calibri" pitchFamily="34" charset="-122"/>
                <a:cs typeface="Calibri" pitchFamily="34" charset="-120"/>
              </a:rPr>
              <a:t>Play the scene — then advance for the discussion.</a:t>
            </a:r>
            <a:endParaRPr lang="en-US" sz="11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5F1E8"/>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292608"/>
          </a:xfrm>
          <a:prstGeom prst="rect">
            <a:avLst/>
          </a:prstGeom>
          <a:noFill/>
          <a:ln/>
        </p:spPr>
        <p:txBody>
          <a:bodyPr wrap="square" rtlCol="0" anchor="ctr"/>
          <a:lstStyle/>
          <a:p>
            <a:pPr indent="0" marL="0">
              <a:buNone/>
            </a:pPr>
            <a:r>
              <a:rPr lang="en-US" sz="1200" spc="100" kern="0" dirty="0">
                <a:solidFill>
                  <a:srgbClr val="5B6472"/>
                </a:solidFill>
                <a:latin typeface="Calibri" pitchFamily="34" charset="0"/>
                <a:ea typeface="Calibri" pitchFamily="34" charset="-122"/>
                <a:cs typeface="Calibri" pitchFamily="34" charset="-120"/>
              </a:rPr>
              <a:t>8 · Anchor the change  ·  8. House Rules</a:t>
            </a:r>
            <a:endParaRPr lang="en-US" sz="1200" dirty="0"/>
          </a:p>
        </p:txBody>
      </p:sp>
      <p:sp>
        <p:nvSpPr>
          <p:cNvPr id="3" name="Text 1"/>
          <p:cNvSpPr txBox="1"/>
          <p:nvPr/>
        </p:nvSpPr>
        <p:spPr>
          <a:xfrm>
            <a:off x="640080" y="868680"/>
            <a:ext cx="10972800" cy="822960"/>
          </a:xfrm>
          <a:prstGeom prst="rect">
            <a:avLst/>
          </a:prstGeom>
          <a:noFill/>
          <a:ln/>
        </p:spPr>
        <p:txBody>
          <a:bodyPr wrap="square" rtlCol="0" anchor="ctr"/>
          <a:lstStyle/>
          <a:p>
            <a:pPr indent="0" marL="0">
              <a:buNone/>
            </a:pPr>
            <a:r>
              <a:rPr lang="en-US" sz="3600" b="1" dirty="0">
                <a:solidFill>
                  <a:srgbClr val="3F7A38"/>
                </a:solidFill>
                <a:latin typeface="Cambria" pitchFamily="34" charset="0"/>
                <a:ea typeface="Cambria" pitchFamily="34" charset="-122"/>
                <a:cs typeface="Cambria" pitchFamily="34" charset="-120"/>
              </a:rPr>
              <a:t>Watch, then discuss</a:t>
            </a:r>
            <a:endParaRPr lang="en-US" sz="3600" dirty="0"/>
          </a:p>
        </p:txBody>
      </p:sp>
      <p:sp>
        <p:nvSpPr>
          <p:cNvPr id="4" name="Text 2"/>
          <p:cNvSpPr txBox="1"/>
          <p:nvPr/>
        </p:nvSpPr>
        <p:spPr>
          <a:xfrm>
            <a:off x="868680" y="2103120"/>
            <a:ext cx="10424160" cy="4023360"/>
          </a:xfrm>
          <a:prstGeom prst="rect">
            <a:avLst/>
          </a:prstGeom>
          <a:noFill/>
          <a:ln/>
        </p:spPr>
        <p:txBody>
          <a:bodyPr wrap="square" rtlCol="0" anchor="t"/>
          <a:lstStyle/>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No crisis, no applause — the hardest place to hold a change. When did Priya’s push become nagging, and Derek’s ‘it’s fine now’ become the first step back to the old shop?</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Whose strength was overdone — and would a smaller dose have worked better?</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What’s the smallest permanent thing that keeps it alive without a crusade? What would it take for Derek to *own* the standard rather than tolerate it? Where does each step back?</a:t>
            </a:r>
            <a:endParaRPr lang="en-US"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48640"/>
            <a:ext cx="10058400" cy="292608"/>
          </a:xfrm>
          <a:prstGeom prst="rect">
            <a:avLst/>
          </a:prstGeom>
          <a:noFill/>
          <a:ln/>
        </p:spPr>
        <p:txBody>
          <a:bodyPr wrap="square" rtlCol="0" anchor="ctr"/>
          <a:lstStyle/>
          <a:p>
            <a:pPr indent="0" marL="0">
              <a:buNone/>
            </a:pPr>
            <a:r>
              <a:rPr lang="en-US" sz="1200" b="1" spc="250" kern="0" dirty="0">
                <a:solidFill>
                  <a:srgbClr val="A06616"/>
                </a:solidFill>
                <a:latin typeface="Calibri" pitchFamily="34" charset="0"/>
                <a:ea typeface="Calibri" pitchFamily="34" charset="-122"/>
                <a:cs typeface="Calibri" pitchFamily="34" charset="-120"/>
              </a:rPr>
              <a:t>BEFORE WE START</a:t>
            </a:r>
            <a:endParaRPr lang="en-US" sz="1200" dirty="0"/>
          </a:p>
        </p:txBody>
      </p:sp>
      <p:sp>
        <p:nvSpPr>
          <p:cNvPr id="3" name="Text 1"/>
          <p:cNvSpPr txBox="1"/>
          <p:nvPr/>
        </p:nvSpPr>
        <p:spPr>
          <a:xfrm>
            <a:off x="640080" y="868680"/>
            <a:ext cx="10058400" cy="822960"/>
          </a:xfrm>
          <a:prstGeom prst="rect">
            <a:avLst/>
          </a:prstGeom>
          <a:noFill/>
          <a:ln/>
        </p:spPr>
        <p:txBody>
          <a:bodyPr wrap="square" rtlCol="0" anchor="ctr"/>
          <a:lstStyle/>
          <a:p>
            <a:pPr indent="0" marL="0">
              <a:buNone/>
            </a:pPr>
            <a:r>
              <a:rPr lang="en-US" sz="4000" b="1" dirty="0">
                <a:solidFill>
                  <a:srgbClr val="1B2A44"/>
                </a:solidFill>
                <a:latin typeface="Cambria" pitchFamily="34" charset="0"/>
                <a:ea typeface="Cambria" pitchFamily="34" charset="-122"/>
                <a:cs typeface="Cambria" pitchFamily="34" charset="-120"/>
              </a:rPr>
              <a:t>How to play</a:t>
            </a:r>
            <a:endParaRPr lang="en-US" sz="4000" dirty="0"/>
          </a:p>
        </p:txBody>
      </p:sp>
      <p:sp>
        <p:nvSpPr>
          <p:cNvPr id="4" name="Text 2"/>
          <p:cNvSpPr txBox="1"/>
          <p:nvPr/>
        </p:nvSpPr>
        <p:spPr>
          <a:xfrm>
            <a:off x="685800" y="1920240"/>
            <a:ext cx="6766560" cy="4206240"/>
          </a:xfrm>
          <a:prstGeom prst="rect">
            <a:avLst/>
          </a:prstGeom>
          <a:noFill/>
          <a:ln/>
        </p:spPr>
        <p:txBody>
          <a:bodyPr wrap="square" rtlCol="0" anchor="t"/>
          <a:lstStyle/>
          <a:p>
            <a:pPr marL="342900" indent="-342900">
              <a:spcAft>
                <a:spcPts val="1400"/>
              </a:spcAft>
              <a:buSzPct val="100000"/>
              <a:buFont typeface="+mj-lt"/>
              <a:buAutoNum type="arabicPeriod" startAt="1"/>
            </a:pPr>
            <a:r>
              <a:rPr lang="en-US" sz="1600" dirty="0">
                <a:solidFill>
                  <a:srgbClr val="2B3444"/>
                </a:solidFill>
                <a:latin typeface="Calibri" pitchFamily="34" charset="0"/>
                <a:ea typeface="Calibri" pitchFamily="34" charset="-122"/>
                <a:cs typeface="Calibri" pitchFamily="34" charset="-120"/>
              </a:rPr>
              <a:t>You get a secret role. On your screen you’ll see a character to play, what they want, and the style to play them in — it’s a part, not you.</a:t>
            </a:r>
            <a:endParaRPr lang="en-US" sz="1600" dirty="0"/>
          </a:p>
          <a:p>
            <a:pPr marL="342900" indent="-342900">
              <a:spcAft>
                <a:spcPts val="1400"/>
              </a:spcAft>
              <a:buSzPct val="100000"/>
              <a:buFont typeface="+mj-lt"/>
              <a:buAutoNum type="arabicPeriod" startAt="1"/>
            </a:pPr>
            <a:r>
              <a:rPr lang="en-US" sz="1600" dirty="0">
                <a:solidFill>
                  <a:srgbClr val="2B3444"/>
                </a:solidFill>
                <a:latin typeface="Calibri" pitchFamily="34" charset="0"/>
                <a:ea typeface="Calibri" pitchFamily="34" charset="-122"/>
                <a:cs typeface="Calibri" pitchFamily="34" charset="-120"/>
              </a:rPr>
              <a:t>Play the scene. Go after what your character wants. Lean into the strength — and let it run a little too far.</a:t>
            </a:r>
            <a:endParaRPr lang="en-US" sz="1600" dirty="0"/>
          </a:p>
          <a:p>
            <a:pPr marL="342900" indent="-342900">
              <a:spcAft>
                <a:spcPts val="1400"/>
              </a:spcAft>
              <a:buSzPct val="100000"/>
              <a:buFont typeface="+mj-lt"/>
              <a:buAutoNum type="arabicPeriod" startAt="1"/>
            </a:pPr>
            <a:r>
              <a:rPr lang="en-US" sz="1600" dirty="0">
                <a:solidFill>
                  <a:srgbClr val="2B3444"/>
                </a:solidFill>
                <a:latin typeface="Calibri" pitchFamily="34" charset="0"/>
                <a:ea typeface="Calibri" pitchFamily="34" charset="-122"/>
                <a:cs typeface="Calibri" pitchFamily="34" charset="-120"/>
              </a:rPr>
              <a:t>Watch for cues. The instructor may flash a nudge to your screen mid-scene — roll with it.</a:t>
            </a:r>
            <a:endParaRPr lang="en-US" sz="1600" dirty="0"/>
          </a:p>
          <a:p>
            <a:pPr marL="342900" indent="-342900">
              <a:spcAft>
                <a:spcPts val="1400"/>
              </a:spcAft>
              <a:buSzPct val="100000"/>
              <a:buFont typeface="+mj-lt"/>
              <a:buAutoNum type="arabicPeriod" startAt="1"/>
            </a:pPr>
            <a:r>
              <a:rPr lang="en-US" sz="1600" dirty="0">
                <a:solidFill>
                  <a:srgbClr val="2B3444"/>
                </a:solidFill>
                <a:latin typeface="Calibri" pitchFamily="34" charset="0"/>
                <a:ea typeface="Calibri" pitchFamily="34" charset="-122"/>
                <a:cs typeface="Calibri" pitchFamily="34" charset="-120"/>
              </a:rPr>
              <a:t>Then rate it, together. After each scene everyone (except the person played) holds up a card — did they get their way?</a:t>
            </a:r>
            <a:endParaRPr lang="en-US" sz="1600" dirty="0"/>
          </a:p>
        </p:txBody>
      </p:sp>
      <p:sp>
        <p:nvSpPr>
          <p:cNvPr id="5" name="Text 3"/>
          <p:cNvSpPr txBox="1"/>
          <p:nvPr/>
        </p:nvSpPr>
        <p:spPr>
          <a:xfrm>
            <a:off x="7955280" y="1874520"/>
            <a:ext cx="4023360" cy="320040"/>
          </a:xfrm>
          <a:prstGeom prst="rect">
            <a:avLst/>
          </a:prstGeom>
          <a:noFill/>
          <a:ln/>
        </p:spPr>
        <p:txBody>
          <a:bodyPr wrap="square" rtlCol="0" anchor="ctr"/>
          <a:lstStyle/>
          <a:p>
            <a:pPr algn="ctr" indent="0" marL="0">
              <a:buNone/>
            </a:pPr>
            <a:r>
              <a:rPr lang="en-US" sz="1100" i="1" dirty="0">
                <a:solidFill>
                  <a:srgbClr val="5B6472"/>
                </a:solidFill>
                <a:latin typeface="Calibri" pitchFamily="34" charset="0"/>
                <a:ea typeface="Calibri" pitchFamily="34" charset="-122"/>
                <a:cs typeface="Calibri" pitchFamily="34" charset="-120"/>
              </a:rPr>
              <a:t>They vote by holding up a card</a:t>
            </a:r>
            <a:endParaRPr lang="en-US" sz="1100" dirty="0"/>
          </a:p>
        </p:txBody>
      </p:sp>
      <p:sp>
        <p:nvSpPr>
          <p:cNvPr id="6" name="Shape 4"/>
          <p:cNvSpPr/>
          <p:nvPr/>
        </p:nvSpPr>
        <p:spPr>
          <a:xfrm>
            <a:off x="7955280" y="2331720"/>
            <a:ext cx="1207008" cy="1645920"/>
          </a:xfrm>
          <a:prstGeom prst="roundRect">
            <a:avLst>
              <a:gd name="adj" fmla="val 6818"/>
            </a:avLst>
          </a:prstGeom>
          <a:solidFill>
            <a:srgbClr val="4F9D4A"/>
          </a:solidFill>
          <a:ln/>
          <a:effectLst>
            <a:outerShdw sx="100000" sy="100000" kx="0" ky="0" algn="bl" rotWithShape="0" blurRad="63500" dist="25400" dir="5400000">
              <a:srgbClr val="9AA0A8">
                <a:alpha val="40000"/>
              </a:srgbClr>
            </a:outerShdw>
          </a:effectLst>
        </p:spPr>
      </p:sp>
      <p:sp>
        <p:nvSpPr>
          <p:cNvPr id="7" name="Text 5"/>
          <p:cNvSpPr txBox="1"/>
          <p:nvPr/>
        </p:nvSpPr>
        <p:spPr>
          <a:xfrm>
            <a:off x="7845552" y="4032504"/>
            <a:ext cx="1426464" cy="329184"/>
          </a:xfrm>
          <a:prstGeom prst="rect">
            <a:avLst/>
          </a:prstGeom>
          <a:noFill/>
          <a:ln/>
        </p:spPr>
        <p:txBody>
          <a:bodyPr wrap="square" rtlCol="0" anchor="ctr"/>
          <a:lstStyle/>
          <a:p>
            <a:pPr algn="ctr" indent="0" marL="0">
              <a:buNone/>
            </a:pPr>
            <a:r>
              <a:rPr lang="en-US" sz="1100" b="1" dirty="0">
                <a:solidFill>
                  <a:srgbClr val="1B2A44"/>
                </a:solidFill>
                <a:latin typeface="Calibri" pitchFamily="34" charset="0"/>
                <a:ea typeface="Calibri" pitchFamily="34" charset="-122"/>
                <a:cs typeface="Calibri" pitchFamily="34" charset="-120"/>
              </a:rPr>
              <a:t>Got their way</a:t>
            </a:r>
            <a:endParaRPr lang="en-US" sz="1100" dirty="0"/>
          </a:p>
        </p:txBody>
      </p:sp>
      <p:sp>
        <p:nvSpPr>
          <p:cNvPr id="8" name="Shape 6"/>
          <p:cNvSpPr/>
          <p:nvPr/>
        </p:nvSpPr>
        <p:spPr>
          <a:xfrm>
            <a:off x="9363456" y="2331720"/>
            <a:ext cx="1207008" cy="1645920"/>
          </a:xfrm>
          <a:prstGeom prst="roundRect">
            <a:avLst>
              <a:gd name="adj" fmla="val 6818"/>
            </a:avLst>
          </a:prstGeom>
          <a:solidFill>
            <a:srgbClr val="D6A531"/>
          </a:solidFill>
          <a:ln/>
          <a:effectLst>
            <a:outerShdw sx="100000" sy="100000" kx="0" ky="0" algn="bl" rotWithShape="0" blurRad="63500" dist="25400" dir="5400000">
              <a:srgbClr val="9AA0A8">
                <a:alpha val="40000"/>
              </a:srgbClr>
            </a:outerShdw>
          </a:effectLst>
        </p:spPr>
      </p:sp>
      <p:sp>
        <p:nvSpPr>
          <p:cNvPr id="9" name="Text 7"/>
          <p:cNvSpPr txBox="1"/>
          <p:nvPr/>
        </p:nvSpPr>
        <p:spPr>
          <a:xfrm>
            <a:off x="9253728" y="4032504"/>
            <a:ext cx="1426464" cy="329184"/>
          </a:xfrm>
          <a:prstGeom prst="rect">
            <a:avLst/>
          </a:prstGeom>
          <a:noFill/>
          <a:ln/>
        </p:spPr>
        <p:txBody>
          <a:bodyPr wrap="square" rtlCol="0" anchor="ctr"/>
          <a:lstStyle/>
          <a:p>
            <a:pPr algn="ctr" indent="0" marL="0">
              <a:buNone/>
            </a:pPr>
            <a:r>
              <a:rPr lang="en-US" sz="1100" b="1" dirty="0">
                <a:solidFill>
                  <a:srgbClr val="1B2A44"/>
                </a:solidFill>
                <a:latin typeface="Calibri" pitchFamily="34" charset="0"/>
                <a:ea typeface="Calibri" pitchFamily="34" charset="-122"/>
                <a:cs typeface="Calibri" pitchFamily="34" charset="-120"/>
              </a:rPr>
              <a:t>Mixed</a:t>
            </a:r>
            <a:endParaRPr lang="en-US" sz="1100" dirty="0"/>
          </a:p>
        </p:txBody>
      </p:sp>
      <p:sp>
        <p:nvSpPr>
          <p:cNvPr id="10" name="Shape 8"/>
          <p:cNvSpPr/>
          <p:nvPr/>
        </p:nvSpPr>
        <p:spPr>
          <a:xfrm>
            <a:off x="10771632" y="2331720"/>
            <a:ext cx="1207008" cy="1645920"/>
          </a:xfrm>
          <a:prstGeom prst="roundRect">
            <a:avLst>
              <a:gd name="adj" fmla="val 6818"/>
            </a:avLst>
          </a:prstGeom>
          <a:solidFill>
            <a:srgbClr val="CF4632"/>
          </a:solidFill>
          <a:ln/>
          <a:effectLst>
            <a:outerShdw sx="100000" sy="100000" kx="0" ky="0" algn="bl" rotWithShape="0" blurRad="63500" dist="25400" dir="5400000">
              <a:srgbClr val="9AA0A8">
                <a:alpha val="40000"/>
              </a:srgbClr>
            </a:outerShdw>
          </a:effectLst>
        </p:spPr>
      </p:sp>
      <p:sp>
        <p:nvSpPr>
          <p:cNvPr id="11" name="Text 9"/>
          <p:cNvSpPr txBox="1"/>
          <p:nvPr/>
        </p:nvSpPr>
        <p:spPr>
          <a:xfrm>
            <a:off x="10661904" y="4032504"/>
            <a:ext cx="1426464" cy="329184"/>
          </a:xfrm>
          <a:prstGeom prst="rect">
            <a:avLst/>
          </a:prstGeom>
          <a:noFill/>
          <a:ln/>
        </p:spPr>
        <p:txBody>
          <a:bodyPr wrap="square" rtlCol="0" anchor="ctr"/>
          <a:lstStyle/>
          <a:p>
            <a:pPr algn="ctr" indent="0" marL="0">
              <a:buNone/>
            </a:pPr>
            <a:r>
              <a:rPr lang="en-US" sz="1100" b="1" dirty="0">
                <a:solidFill>
                  <a:srgbClr val="1B2A44"/>
                </a:solidFill>
                <a:latin typeface="Calibri" pitchFamily="34" charset="0"/>
                <a:ea typeface="Calibri" pitchFamily="34" charset="-122"/>
                <a:cs typeface="Calibri" pitchFamily="34" charset="-120"/>
              </a:rPr>
              <a:t>Lost it</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02920"/>
            <a:ext cx="7315200" cy="292608"/>
          </a:xfrm>
          <a:prstGeom prst="rect">
            <a:avLst/>
          </a:prstGeom>
          <a:noFill/>
          <a:ln/>
        </p:spPr>
        <p:txBody>
          <a:bodyPr wrap="square" rtlCol="0" anchor="ctr"/>
          <a:lstStyle/>
          <a:p>
            <a:pPr indent="0" marL="0">
              <a:buNone/>
            </a:pPr>
            <a:r>
              <a:rPr lang="en-US" sz="1300" b="1" spc="150" kern="0" dirty="0">
                <a:solidFill>
                  <a:srgbClr val="A06616"/>
                </a:solidFill>
                <a:latin typeface="Calibri" pitchFamily="34" charset="0"/>
                <a:ea typeface="Calibri" pitchFamily="34" charset="-122"/>
                <a:cs typeface="Calibri" pitchFamily="34" charset="-120"/>
              </a:rPr>
              <a:t>1 · Create urgency</a:t>
            </a:r>
            <a:endParaRPr lang="en-US" sz="1300" dirty="0"/>
          </a:p>
        </p:txBody>
      </p:sp>
      <p:sp>
        <p:nvSpPr>
          <p:cNvPr id="3" name="Text 1"/>
          <p:cNvSpPr txBox="1"/>
          <p:nvPr/>
        </p:nvSpPr>
        <p:spPr>
          <a:xfrm>
            <a:off x="7955280" y="502920"/>
            <a:ext cx="3657600" cy="292608"/>
          </a:xfrm>
          <a:prstGeom prst="rect">
            <a:avLst/>
          </a:prstGeom>
          <a:noFill/>
          <a:ln/>
        </p:spPr>
        <p:txBody>
          <a:bodyPr wrap="square" rtlCol="0" anchor="ctr"/>
          <a:lstStyle/>
          <a:p>
            <a:pPr algn="r" indent="0" marL="0">
              <a:buNone/>
            </a:pPr>
            <a:r>
              <a:rPr lang="en-US" sz="1100" spc="100" kern="0" dirty="0">
                <a:solidFill>
                  <a:srgbClr val="5B6472"/>
                </a:solidFill>
                <a:latin typeface="Calibri" pitchFamily="34" charset="0"/>
                <a:ea typeface="Calibri" pitchFamily="34" charset="-122"/>
                <a:cs typeface="Calibri" pitchFamily="34" charset="-120"/>
              </a:rPr>
              <a:t>Harmon’s</a:t>
            </a:r>
            <a:endParaRPr lang="en-US" sz="1100" dirty="0"/>
          </a:p>
        </p:txBody>
      </p:sp>
      <p:sp>
        <p:nvSpPr>
          <p:cNvPr id="4" name="Text 2"/>
          <p:cNvSpPr txBox="1"/>
          <p:nvPr/>
        </p:nvSpPr>
        <p:spPr>
          <a:xfrm>
            <a:off x="640080" y="822960"/>
            <a:ext cx="10972800" cy="777240"/>
          </a:xfrm>
          <a:prstGeom prst="rect">
            <a:avLst/>
          </a:prstGeom>
          <a:noFill/>
          <a:ln/>
        </p:spPr>
        <p:txBody>
          <a:bodyPr wrap="square" rtlCol="0" anchor="ctr"/>
          <a:lstStyle/>
          <a:p>
            <a:pPr indent="0" marL="0">
              <a:buNone/>
            </a:pPr>
            <a:r>
              <a:rPr lang="en-US" sz="3200" b="1" dirty="0">
                <a:solidFill>
                  <a:srgbClr val="1B2A44"/>
                </a:solidFill>
                <a:latin typeface="Cambria" pitchFamily="34" charset="0"/>
                <a:ea typeface="Cambria" pitchFamily="34" charset="-122"/>
                <a:cs typeface="Cambria" pitchFamily="34" charset="-120"/>
              </a:rPr>
              <a:t>1. The Empty Saturday, Again</a:t>
            </a:r>
            <a:endParaRPr lang="en-US" sz="3200" dirty="0"/>
          </a:p>
        </p:txBody>
      </p:sp>
      <p:sp>
        <p:nvSpPr>
          <p:cNvPr id="5" name="Text 3"/>
          <p:cNvSpPr txBox="1"/>
          <p:nvPr/>
        </p:nvSpPr>
        <p:spPr>
          <a:xfrm>
            <a:off x="640080" y="1783080"/>
            <a:ext cx="10881360" cy="1234440"/>
          </a:xfrm>
          <a:prstGeom prst="rect">
            <a:avLst/>
          </a:prstGeom>
          <a:noFill/>
          <a:ln/>
        </p:spPr>
        <p:txBody>
          <a:bodyPr wrap="square" rtlCol="0" anchor="t"/>
          <a:lstStyle/>
          <a:p>
            <a:pPr indent="0" marL="0">
              <a:lnSpc>
                <a:spcPct val="103000"/>
              </a:lnSpc>
              <a:buNone/>
            </a:pPr>
            <a:r>
              <a:rPr lang="en-US" sz="1450" dirty="0">
                <a:solidFill>
                  <a:srgbClr val="2B3444"/>
                </a:solidFill>
                <a:latin typeface="Calibri" pitchFamily="34" charset="0"/>
                <a:ea typeface="Calibri" pitchFamily="34" charset="-122"/>
                <a:cs typeface="Calibri" pitchFamily="34" charset="-120"/>
              </a:rPr>
              <a:t>Another dead Saturday. To look busy, Derek keeps his floor tidying and facing-up while a click-and-collect order goes missing in the back and a customer waits, then walks. The competitor up the road is heaving. Staff clock off, tills barely moved. After, Priya lays today’s takings and the lost order beside the numbers from three weeks ago. Same day, same picture — and nobody was going to write it up.</a:t>
            </a:r>
            <a:endParaRPr lang="en-US" sz="1450" dirty="0"/>
          </a:p>
        </p:txBody>
      </p:sp>
      <p:sp>
        <p:nvSpPr>
          <p:cNvPr id="6" name="Shape 4"/>
          <p:cNvSpPr/>
          <p:nvPr/>
        </p:nvSpPr>
        <p:spPr>
          <a:xfrm>
            <a:off x="640080" y="3200400"/>
            <a:ext cx="5349240" cy="2468880"/>
          </a:xfrm>
          <a:prstGeom prst="roundRect">
            <a:avLst>
              <a:gd name="adj" fmla="val 2222"/>
            </a:avLst>
          </a:prstGeom>
          <a:solidFill>
            <a:srgbClr val="F6EEDD"/>
          </a:solidFill>
          <a:ln w="12700">
            <a:solidFill>
              <a:srgbClr val="DCDFE6"/>
            </a:solidFill>
            <a:prstDash val="solid"/>
          </a:ln>
        </p:spPr>
      </p:sp>
      <p:sp>
        <p:nvSpPr>
          <p:cNvPr id="7" name="Shape 5"/>
          <p:cNvSpPr/>
          <p:nvPr/>
        </p:nvSpPr>
        <p:spPr>
          <a:xfrm>
            <a:off x="896112" y="3511296"/>
            <a:ext cx="146304" cy="146304"/>
          </a:xfrm>
          <a:prstGeom prst="ellipse">
            <a:avLst/>
          </a:prstGeom>
          <a:solidFill>
            <a:srgbClr val="A06616"/>
          </a:solidFill>
          <a:ln/>
        </p:spPr>
      </p:sp>
      <p:sp>
        <p:nvSpPr>
          <p:cNvPr id="8" name="Text 6"/>
          <p:cNvSpPr txBox="1"/>
          <p:nvPr/>
        </p:nvSpPr>
        <p:spPr>
          <a:xfrm>
            <a:off x="114300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Priya</a:t>
            </a:r>
            <a:endParaRPr lang="en-US" sz="2000" dirty="0"/>
          </a:p>
        </p:txBody>
      </p:sp>
      <p:sp>
        <p:nvSpPr>
          <p:cNvPr id="9" name="Text 7"/>
          <p:cNvSpPr txBox="1"/>
          <p:nvPr/>
        </p:nvSpPr>
        <p:spPr>
          <a:xfrm>
            <a:off x="114300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sees the danger</a:t>
            </a:r>
            <a:endParaRPr lang="en-US" sz="1200" dirty="0"/>
          </a:p>
        </p:txBody>
      </p:sp>
      <p:sp>
        <p:nvSpPr>
          <p:cNvPr id="10" name="Text 8"/>
          <p:cNvSpPr txBox="1"/>
          <p:nvPr/>
        </p:nvSpPr>
        <p:spPr>
          <a:xfrm>
            <a:off x="914400" y="4297680"/>
            <a:ext cx="4800600" cy="256032"/>
          </a:xfrm>
          <a:prstGeom prst="rect">
            <a:avLst/>
          </a:prstGeom>
          <a:noFill/>
          <a:ln/>
        </p:spPr>
        <p:txBody>
          <a:bodyPr wrap="square" rtlCol="0" anchor="ctr"/>
          <a:lstStyle/>
          <a:p>
            <a:pPr indent="0" marL="0">
              <a:buNone/>
            </a:pPr>
            <a:r>
              <a:rPr lang="en-US" sz="1000" b="1" spc="150" kern="0" dirty="0">
                <a:solidFill>
                  <a:srgbClr val="A06616"/>
                </a:solidFill>
                <a:latin typeface="Calibri" pitchFamily="34" charset="0"/>
                <a:ea typeface="Calibri" pitchFamily="34" charset="-122"/>
                <a:cs typeface="Calibri" pitchFamily="34" charset="-120"/>
              </a:rPr>
              <a:t>WANTS</a:t>
            </a:r>
            <a:endParaRPr lang="en-US" sz="1000" dirty="0"/>
          </a:p>
        </p:txBody>
      </p:sp>
      <p:sp>
        <p:nvSpPr>
          <p:cNvPr id="11" name="Text 9"/>
          <p:cNvSpPr txBox="1"/>
          <p:nvPr/>
        </p:nvSpPr>
        <p:spPr>
          <a:xfrm>
            <a:off x="91440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the staff to accept today was a near-disaster and change how we run the floor now.</a:t>
            </a:r>
            <a:endParaRPr lang="en-US" sz="1400" dirty="0"/>
          </a:p>
        </p:txBody>
      </p:sp>
      <p:sp>
        <p:nvSpPr>
          <p:cNvPr id="12" name="Shape 10"/>
          <p:cNvSpPr/>
          <p:nvPr/>
        </p:nvSpPr>
        <p:spPr>
          <a:xfrm>
            <a:off x="6172200" y="3200400"/>
            <a:ext cx="5349240" cy="2468880"/>
          </a:xfrm>
          <a:prstGeom prst="roundRect">
            <a:avLst>
              <a:gd name="adj" fmla="val 2222"/>
            </a:avLst>
          </a:prstGeom>
          <a:solidFill>
            <a:srgbClr val="E7EEF6"/>
          </a:solidFill>
          <a:ln w="12700">
            <a:solidFill>
              <a:srgbClr val="DCDFE6"/>
            </a:solidFill>
            <a:prstDash val="solid"/>
          </a:ln>
        </p:spPr>
      </p:sp>
      <p:sp>
        <p:nvSpPr>
          <p:cNvPr id="13" name="Shape 11"/>
          <p:cNvSpPr/>
          <p:nvPr/>
        </p:nvSpPr>
        <p:spPr>
          <a:xfrm>
            <a:off x="6428232" y="3511296"/>
            <a:ext cx="146304" cy="146304"/>
          </a:xfrm>
          <a:prstGeom prst="ellipse">
            <a:avLst/>
          </a:prstGeom>
          <a:solidFill>
            <a:srgbClr val="356399"/>
          </a:solidFill>
          <a:ln/>
        </p:spPr>
      </p:sp>
      <p:sp>
        <p:nvSpPr>
          <p:cNvPr id="14" name="Text 12"/>
          <p:cNvSpPr txBox="1"/>
          <p:nvPr/>
        </p:nvSpPr>
        <p:spPr>
          <a:xfrm>
            <a:off x="667512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Derek</a:t>
            </a:r>
            <a:endParaRPr lang="en-US" sz="2000" dirty="0"/>
          </a:p>
        </p:txBody>
      </p:sp>
      <p:sp>
        <p:nvSpPr>
          <p:cNvPr id="15" name="Text 13"/>
          <p:cNvSpPr txBox="1"/>
          <p:nvPr/>
        </p:nvSpPr>
        <p:spPr>
          <a:xfrm>
            <a:off x="667512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kept the floor</a:t>
            </a:r>
            <a:endParaRPr lang="en-US" sz="1200" dirty="0"/>
          </a:p>
        </p:txBody>
      </p:sp>
      <p:sp>
        <p:nvSpPr>
          <p:cNvPr id="16" name="Text 14"/>
          <p:cNvSpPr txBox="1"/>
          <p:nvPr/>
        </p:nvSpPr>
        <p:spPr>
          <a:xfrm>
            <a:off x="6446520" y="4297680"/>
            <a:ext cx="4800600" cy="256032"/>
          </a:xfrm>
          <a:prstGeom prst="rect">
            <a:avLst/>
          </a:prstGeom>
          <a:noFill/>
          <a:ln/>
        </p:spPr>
        <p:txBody>
          <a:bodyPr wrap="square" rtlCol="0" anchor="ctr"/>
          <a:lstStyle/>
          <a:p>
            <a:pPr indent="0" marL="0">
              <a:buNone/>
            </a:pPr>
            <a:r>
              <a:rPr lang="en-US" sz="1000" b="1" spc="150" kern="0" dirty="0">
                <a:solidFill>
                  <a:srgbClr val="356399"/>
                </a:solidFill>
                <a:latin typeface="Calibri" pitchFamily="34" charset="0"/>
                <a:ea typeface="Calibri" pitchFamily="34" charset="-122"/>
                <a:cs typeface="Calibri" pitchFamily="34" charset="-120"/>
              </a:rPr>
              <a:t>WANTS</a:t>
            </a:r>
            <a:endParaRPr lang="en-US" sz="1000" dirty="0"/>
          </a:p>
        </p:txBody>
      </p:sp>
      <p:sp>
        <p:nvSpPr>
          <p:cNvPr id="17" name="Text 15"/>
          <p:cNvSpPr txBox="1"/>
          <p:nvPr/>
        </p:nvSpPr>
        <p:spPr>
          <a:xfrm>
            <a:off x="644652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it treated as an ordinary quiet week — no drama, no new rules.</a:t>
            </a:r>
            <a:endParaRPr lang="en-US" sz="1400" dirty="0"/>
          </a:p>
        </p:txBody>
      </p:sp>
      <p:sp>
        <p:nvSpPr>
          <p:cNvPr id="18" name="Text 16"/>
          <p:cNvSpPr txBox="1"/>
          <p:nvPr/>
        </p:nvSpPr>
        <p:spPr>
          <a:xfrm>
            <a:off x="640080" y="5897880"/>
            <a:ext cx="10972800" cy="320040"/>
          </a:xfrm>
          <a:prstGeom prst="rect">
            <a:avLst/>
          </a:prstGeom>
          <a:noFill/>
          <a:ln/>
        </p:spPr>
        <p:txBody>
          <a:bodyPr wrap="square" rtlCol="0" anchor="ctr"/>
          <a:lstStyle/>
          <a:p>
            <a:pPr indent="0" marL="0">
              <a:buNone/>
            </a:pPr>
            <a:r>
              <a:rPr lang="en-US" sz="1100" i="1" dirty="0">
                <a:solidFill>
                  <a:srgbClr val="5B6472"/>
                </a:solidFill>
                <a:latin typeface="Calibri" pitchFamily="34" charset="0"/>
                <a:ea typeface="Calibri" pitchFamily="34" charset="-122"/>
                <a:cs typeface="Calibri" pitchFamily="34" charset="-120"/>
              </a:rPr>
              <a:t>Play the scene — then advance for the discussion.</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1E8"/>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292608"/>
          </a:xfrm>
          <a:prstGeom prst="rect">
            <a:avLst/>
          </a:prstGeom>
          <a:noFill/>
          <a:ln/>
        </p:spPr>
        <p:txBody>
          <a:bodyPr wrap="square" rtlCol="0" anchor="ctr"/>
          <a:lstStyle/>
          <a:p>
            <a:pPr indent="0" marL="0">
              <a:buNone/>
            </a:pPr>
            <a:r>
              <a:rPr lang="en-US" sz="1200" spc="100" kern="0" dirty="0">
                <a:solidFill>
                  <a:srgbClr val="5B6472"/>
                </a:solidFill>
                <a:latin typeface="Calibri" pitchFamily="34" charset="0"/>
                <a:ea typeface="Calibri" pitchFamily="34" charset="-122"/>
                <a:cs typeface="Calibri" pitchFamily="34" charset="-120"/>
              </a:rPr>
              <a:t>1 · Create urgency  ·  1. The Empty Saturday, Again</a:t>
            </a:r>
            <a:endParaRPr lang="en-US" sz="1200" dirty="0"/>
          </a:p>
        </p:txBody>
      </p:sp>
      <p:sp>
        <p:nvSpPr>
          <p:cNvPr id="3" name="Text 1"/>
          <p:cNvSpPr txBox="1"/>
          <p:nvPr/>
        </p:nvSpPr>
        <p:spPr>
          <a:xfrm>
            <a:off x="640080" y="868680"/>
            <a:ext cx="10972800" cy="822960"/>
          </a:xfrm>
          <a:prstGeom prst="rect">
            <a:avLst/>
          </a:prstGeom>
          <a:noFill/>
          <a:ln/>
        </p:spPr>
        <p:txBody>
          <a:bodyPr wrap="square" rtlCol="0" anchor="ctr"/>
          <a:lstStyle/>
          <a:p>
            <a:pPr indent="0" marL="0">
              <a:buNone/>
            </a:pPr>
            <a:r>
              <a:rPr lang="en-US" sz="3600" b="1" dirty="0">
                <a:solidFill>
                  <a:srgbClr val="3F7A38"/>
                </a:solidFill>
                <a:latin typeface="Cambria" pitchFamily="34" charset="0"/>
                <a:ea typeface="Cambria" pitchFamily="34" charset="-122"/>
                <a:cs typeface="Cambria" pitchFamily="34" charset="-120"/>
              </a:rPr>
              <a:t>Watch, then discuss</a:t>
            </a:r>
            <a:endParaRPr lang="en-US" sz="3600" dirty="0"/>
          </a:p>
        </p:txBody>
      </p:sp>
      <p:sp>
        <p:nvSpPr>
          <p:cNvPr id="4" name="Text 2"/>
          <p:cNvSpPr txBox="1"/>
          <p:nvPr/>
        </p:nvSpPr>
        <p:spPr>
          <a:xfrm>
            <a:off x="868680" y="2103120"/>
            <a:ext cx="10424160" cy="4023360"/>
          </a:xfrm>
          <a:prstGeom prst="rect">
            <a:avLst/>
          </a:prstGeom>
          <a:noFill/>
          <a:ln/>
        </p:spPr>
        <p:txBody>
          <a:bodyPr wrap="square" rtlCol="0" anchor="t"/>
          <a:lstStyle/>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Pin the exact moment Priya’s conviction tipped into hectoring, and Derek’s confidence into steamrolling. What did their faces — and the juniors’ faces — do?</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Whose strength was overdone — and would a smaller dose have worked better?</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What could Priya have done to be heard without turning up the volume? What could Derek have done to keep his standing without crushing the point? Where was the two-second gap where either could have stepped back?</a:t>
            </a:r>
            <a:endParaRPr lang="en-US"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02920"/>
            <a:ext cx="7315200" cy="292608"/>
          </a:xfrm>
          <a:prstGeom prst="rect">
            <a:avLst/>
          </a:prstGeom>
          <a:noFill/>
          <a:ln/>
        </p:spPr>
        <p:txBody>
          <a:bodyPr wrap="square" rtlCol="0" anchor="ctr"/>
          <a:lstStyle/>
          <a:p>
            <a:pPr indent="0" marL="0">
              <a:buNone/>
            </a:pPr>
            <a:r>
              <a:rPr lang="en-US" sz="1300" b="1" spc="150" kern="0" dirty="0">
                <a:solidFill>
                  <a:srgbClr val="A06616"/>
                </a:solidFill>
                <a:latin typeface="Calibri" pitchFamily="34" charset="0"/>
                <a:ea typeface="Calibri" pitchFamily="34" charset="-122"/>
                <a:cs typeface="Calibri" pitchFamily="34" charset="-120"/>
              </a:rPr>
              <a:t>2 · Build a coalition</a:t>
            </a:r>
            <a:endParaRPr lang="en-US" sz="1300" dirty="0"/>
          </a:p>
        </p:txBody>
      </p:sp>
      <p:sp>
        <p:nvSpPr>
          <p:cNvPr id="3" name="Text 1"/>
          <p:cNvSpPr txBox="1"/>
          <p:nvPr/>
        </p:nvSpPr>
        <p:spPr>
          <a:xfrm>
            <a:off x="7955280" y="502920"/>
            <a:ext cx="3657600" cy="292608"/>
          </a:xfrm>
          <a:prstGeom prst="rect">
            <a:avLst/>
          </a:prstGeom>
          <a:noFill/>
          <a:ln/>
        </p:spPr>
        <p:txBody>
          <a:bodyPr wrap="square" rtlCol="0" anchor="ctr"/>
          <a:lstStyle/>
          <a:p>
            <a:pPr algn="r" indent="0" marL="0">
              <a:buNone/>
            </a:pPr>
            <a:r>
              <a:rPr lang="en-US" sz="1100" spc="100" kern="0" dirty="0">
                <a:solidFill>
                  <a:srgbClr val="5B6472"/>
                </a:solidFill>
                <a:latin typeface="Calibri" pitchFamily="34" charset="0"/>
                <a:ea typeface="Calibri" pitchFamily="34" charset="-122"/>
                <a:cs typeface="Calibri" pitchFamily="34" charset="-120"/>
              </a:rPr>
              <a:t>Harmon’s</a:t>
            </a:r>
            <a:endParaRPr lang="en-US" sz="1100" dirty="0"/>
          </a:p>
        </p:txBody>
      </p:sp>
      <p:sp>
        <p:nvSpPr>
          <p:cNvPr id="4" name="Text 2"/>
          <p:cNvSpPr txBox="1"/>
          <p:nvPr/>
        </p:nvSpPr>
        <p:spPr>
          <a:xfrm>
            <a:off x="640080" y="822960"/>
            <a:ext cx="10972800" cy="777240"/>
          </a:xfrm>
          <a:prstGeom prst="rect">
            <a:avLst/>
          </a:prstGeom>
          <a:noFill/>
          <a:ln/>
        </p:spPr>
        <p:txBody>
          <a:bodyPr wrap="square" rtlCol="0" anchor="ctr"/>
          <a:lstStyle/>
          <a:p>
            <a:pPr indent="0" marL="0">
              <a:buNone/>
            </a:pPr>
            <a:r>
              <a:rPr lang="en-US" sz="3200" b="1" dirty="0">
                <a:solidFill>
                  <a:srgbClr val="1B2A44"/>
                </a:solidFill>
                <a:latin typeface="Cambria" pitchFamily="34" charset="0"/>
                <a:ea typeface="Cambria" pitchFamily="34" charset="-122"/>
                <a:cs typeface="Cambria" pitchFamily="34" charset="-120"/>
              </a:rPr>
              <a:t>2. Who’s In</a:t>
            </a:r>
            <a:endParaRPr lang="en-US" sz="3200" dirty="0"/>
          </a:p>
        </p:txBody>
      </p:sp>
      <p:sp>
        <p:nvSpPr>
          <p:cNvPr id="5" name="Text 3"/>
          <p:cNvSpPr txBox="1"/>
          <p:nvPr/>
        </p:nvSpPr>
        <p:spPr>
          <a:xfrm>
            <a:off x="640080" y="1783080"/>
            <a:ext cx="10881360" cy="1234440"/>
          </a:xfrm>
          <a:prstGeom prst="rect">
            <a:avLst/>
          </a:prstGeom>
          <a:noFill/>
          <a:ln/>
        </p:spPr>
        <p:txBody>
          <a:bodyPr wrap="square" rtlCol="0" anchor="t"/>
          <a:lstStyle/>
          <a:p>
            <a:pPr indent="0" marL="0">
              <a:lnSpc>
                <a:spcPct val="103000"/>
              </a:lnSpc>
              <a:buNone/>
            </a:pPr>
            <a:r>
              <a:rPr lang="en-US" sz="1450" dirty="0">
                <a:solidFill>
                  <a:srgbClr val="2B3444"/>
                </a:solidFill>
                <a:latin typeface="Calibri" pitchFamily="34" charset="0"/>
                <a:ea typeface="Calibri" pitchFamily="34" charset="-122"/>
                <a:cs typeface="Calibri" pitchFamily="34" charset="-120"/>
              </a:rPr>
              <a:t>Priya needs a core team with real pull: Derek (the floor follows him), Joan (the stockroom), Rita (the junior staff trust her), and Gerald’s blessing. Over a stocktake and a cup of tea she works for a commitment. Everyone agrees it matters. Nobody wants to spend their own standing. Derek won’t put his name to it. Joan has raised the stockroom-voice thing for years and been ignored — so why believe it changes now.</a:t>
            </a:r>
            <a:endParaRPr lang="en-US" sz="1450" dirty="0"/>
          </a:p>
        </p:txBody>
      </p:sp>
      <p:sp>
        <p:nvSpPr>
          <p:cNvPr id="6" name="Shape 4"/>
          <p:cNvSpPr/>
          <p:nvPr/>
        </p:nvSpPr>
        <p:spPr>
          <a:xfrm>
            <a:off x="640080" y="3200400"/>
            <a:ext cx="5349240" cy="2468880"/>
          </a:xfrm>
          <a:prstGeom prst="roundRect">
            <a:avLst>
              <a:gd name="adj" fmla="val 2222"/>
            </a:avLst>
          </a:prstGeom>
          <a:solidFill>
            <a:srgbClr val="F6EEDD"/>
          </a:solidFill>
          <a:ln w="12700">
            <a:solidFill>
              <a:srgbClr val="DCDFE6"/>
            </a:solidFill>
            <a:prstDash val="solid"/>
          </a:ln>
        </p:spPr>
      </p:sp>
      <p:sp>
        <p:nvSpPr>
          <p:cNvPr id="7" name="Shape 5"/>
          <p:cNvSpPr/>
          <p:nvPr/>
        </p:nvSpPr>
        <p:spPr>
          <a:xfrm>
            <a:off x="896112" y="3511296"/>
            <a:ext cx="146304" cy="146304"/>
          </a:xfrm>
          <a:prstGeom prst="ellipse">
            <a:avLst/>
          </a:prstGeom>
          <a:solidFill>
            <a:srgbClr val="A06616"/>
          </a:solidFill>
          <a:ln/>
        </p:spPr>
      </p:sp>
      <p:sp>
        <p:nvSpPr>
          <p:cNvPr id="8" name="Text 6"/>
          <p:cNvSpPr txBox="1"/>
          <p:nvPr/>
        </p:nvSpPr>
        <p:spPr>
          <a:xfrm>
            <a:off x="114300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Priya</a:t>
            </a:r>
            <a:endParaRPr lang="en-US" sz="2000" dirty="0"/>
          </a:p>
        </p:txBody>
      </p:sp>
      <p:sp>
        <p:nvSpPr>
          <p:cNvPr id="9" name="Text 7"/>
          <p:cNvSpPr txBox="1"/>
          <p:nvPr/>
        </p:nvSpPr>
        <p:spPr>
          <a:xfrm>
            <a:off x="114300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needs the coalition</a:t>
            </a:r>
            <a:endParaRPr lang="en-US" sz="1200" dirty="0"/>
          </a:p>
        </p:txBody>
      </p:sp>
      <p:sp>
        <p:nvSpPr>
          <p:cNvPr id="10" name="Text 8"/>
          <p:cNvSpPr txBox="1"/>
          <p:nvPr/>
        </p:nvSpPr>
        <p:spPr>
          <a:xfrm>
            <a:off x="914400" y="4297680"/>
            <a:ext cx="4800600" cy="256032"/>
          </a:xfrm>
          <a:prstGeom prst="rect">
            <a:avLst/>
          </a:prstGeom>
          <a:noFill/>
          <a:ln/>
        </p:spPr>
        <p:txBody>
          <a:bodyPr wrap="square" rtlCol="0" anchor="ctr"/>
          <a:lstStyle/>
          <a:p>
            <a:pPr indent="0" marL="0">
              <a:buNone/>
            </a:pPr>
            <a:r>
              <a:rPr lang="en-US" sz="1000" b="1" spc="150" kern="0" dirty="0">
                <a:solidFill>
                  <a:srgbClr val="A06616"/>
                </a:solidFill>
                <a:latin typeface="Calibri" pitchFamily="34" charset="0"/>
                <a:ea typeface="Calibri" pitchFamily="34" charset="-122"/>
                <a:cs typeface="Calibri" pitchFamily="34" charset="-120"/>
              </a:rPr>
              <a:t>WANTS</a:t>
            </a:r>
            <a:endParaRPr lang="en-US" sz="1000" dirty="0"/>
          </a:p>
        </p:txBody>
      </p:sp>
      <p:sp>
        <p:nvSpPr>
          <p:cNvPr id="11" name="Text 9"/>
          <p:cNvSpPr txBox="1"/>
          <p:nvPr/>
        </p:nvSpPr>
        <p:spPr>
          <a:xfrm>
            <a:off x="91440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Joan’s name, time and the stockroom’s trust behind the change, starting now.</a:t>
            </a:r>
            <a:endParaRPr lang="en-US" sz="1400" dirty="0"/>
          </a:p>
        </p:txBody>
      </p:sp>
      <p:sp>
        <p:nvSpPr>
          <p:cNvPr id="12" name="Shape 10"/>
          <p:cNvSpPr/>
          <p:nvPr/>
        </p:nvSpPr>
        <p:spPr>
          <a:xfrm>
            <a:off x="6172200" y="3200400"/>
            <a:ext cx="5349240" cy="2468880"/>
          </a:xfrm>
          <a:prstGeom prst="roundRect">
            <a:avLst>
              <a:gd name="adj" fmla="val 2222"/>
            </a:avLst>
          </a:prstGeom>
          <a:solidFill>
            <a:srgbClr val="E7EEF6"/>
          </a:solidFill>
          <a:ln w="12700">
            <a:solidFill>
              <a:srgbClr val="DCDFE6"/>
            </a:solidFill>
            <a:prstDash val="solid"/>
          </a:ln>
        </p:spPr>
      </p:sp>
      <p:sp>
        <p:nvSpPr>
          <p:cNvPr id="13" name="Shape 11"/>
          <p:cNvSpPr/>
          <p:nvPr/>
        </p:nvSpPr>
        <p:spPr>
          <a:xfrm>
            <a:off x="6428232" y="3511296"/>
            <a:ext cx="146304" cy="146304"/>
          </a:xfrm>
          <a:prstGeom prst="ellipse">
            <a:avLst/>
          </a:prstGeom>
          <a:solidFill>
            <a:srgbClr val="356399"/>
          </a:solidFill>
          <a:ln/>
        </p:spPr>
      </p:sp>
      <p:sp>
        <p:nvSpPr>
          <p:cNvPr id="14" name="Text 12"/>
          <p:cNvSpPr txBox="1"/>
          <p:nvPr/>
        </p:nvSpPr>
        <p:spPr>
          <a:xfrm>
            <a:off x="667512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Joan</a:t>
            </a:r>
            <a:endParaRPr lang="en-US" sz="2000" dirty="0"/>
          </a:p>
        </p:txBody>
      </p:sp>
      <p:sp>
        <p:nvSpPr>
          <p:cNvPr id="15" name="Text 13"/>
          <p:cNvSpPr txBox="1"/>
          <p:nvPr/>
        </p:nvSpPr>
        <p:spPr>
          <a:xfrm>
            <a:off x="667512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burned before</a:t>
            </a:r>
            <a:endParaRPr lang="en-US" sz="1200" dirty="0"/>
          </a:p>
        </p:txBody>
      </p:sp>
      <p:sp>
        <p:nvSpPr>
          <p:cNvPr id="16" name="Text 14"/>
          <p:cNvSpPr txBox="1"/>
          <p:nvPr/>
        </p:nvSpPr>
        <p:spPr>
          <a:xfrm>
            <a:off x="6446520" y="4297680"/>
            <a:ext cx="4800600" cy="256032"/>
          </a:xfrm>
          <a:prstGeom prst="rect">
            <a:avLst/>
          </a:prstGeom>
          <a:noFill/>
          <a:ln/>
        </p:spPr>
        <p:txBody>
          <a:bodyPr wrap="square" rtlCol="0" anchor="ctr"/>
          <a:lstStyle/>
          <a:p>
            <a:pPr indent="0" marL="0">
              <a:buNone/>
            </a:pPr>
            <a:r>
              <a:rPr lang="en-US" sz="1000" b="1" spc="150" kern="0" dirty="0">
                <a:solidFill>
                  <a:srgbClr val="356399"/>
                </a:solidFill>
                <a:latin typeface="Calibri" pitchFamily="34" charset="0"/>
                <a:ea typeface="Calibri" pitchFamily="34" charset="-122"/>
                <a:cs typeface="Calibri" pitchFamily="34" charset="-120"/>
              </a:rPr>
              <a:t>WANTS</a:t>
            </a:r>
            <a:endParaRPr lang="en-US" sz="1000" dirty="0"/>
          </a:p>
        </p:txBody>
      </p:sp>
      <p:sp>
        <p:nvSpPr>
          <p:cNvPr id="17" name="Text 15"/>
          <p:cNvSpPr txBox="1"/>
          <p:nvPr/>
        </p:nvSpPr>
        <p:spPr>
          <a:xfrm>
            <a:off x="644652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proof this isn’t another fad before spending a shred of credibility on it.</a:t>
            </a:r>
            <a:endParaRPr lang="en-US" sz="1400" dirty="0"/>
          </a:p>
        </p:txBody>
      </p:sp>
      <p:sp>
        <p:nvSpPr>
          <p:cNvPr id="18" name="Text 16"/>
          <p:cNvSpPr txBox="1"/>
          <p:nvPr/>
        </p:nvSpPr>
        <p:spPr>
          <a:xfrm>
            <a:off x="640080" y="5897880"/>
            <a:ext cx="10972800" cy="320040"/>
          </a:xfrm>
          <a:prstGeom prst="rect">
            <a:avLst/>
          </a:prstGeom>
          <a:noFill/>
          <a:ln/>
        </p:spPr>
        <p:txBody>
          <a:bodyPr wrap="square" rtlCol="0" anchor="ctr"/>
          <a:lstStyle/>
          <a:p>
            <a:pPr indent="0" marL="0">
              <a:buNone/>
            </a:pPr>
            <a:r>
              <a:rPr lang="en-US" sz="1100" i="1" dirty="0">
                <a:solidFill>
                  <a:srgbClr val="5B6472"/>
                </a:solidFill>
                <a:latin typeface="Calibri" pitchFamily="34" charset="0"/>
                <a:ea typeface="Calibri" pitchFamily="34" charset="-122"/>
                <a:cs typeface="Calibri" pitchFamily="34" charset="-120"/>
              </a:rPr>
              <a:t>Play the scene — then advance for the discussion.</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F1E8"/>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292608"/>
          </a:xfrm>
          <a:prstGeom prst="rect">
            <a:avLst/>
          </a:prstGeom>
          <a:noFill/>
          <a:ln/>
        </p:spPr>
        <p:txBody>
          <a:bodyPr wrap="square" rtlCol="0" anchor="ctr"/>
          <a:lstStyle/>
          <a:p>
            <a:pPr indent="0" marL="0">
              <a:buNone/>
            </a:pPr>
            <a:r>
              <a:rPr lang="en-US" sz="1200" spc="100" kern="0" dirty="0">
                <a:solidFill>
                  <a:srgbClr val="5B6472"/>
                </a:solidFill>
                <a:latin typeface="Calibri" pitchFamily="34" charset="0"/>
                <a:ea typeface="Calibri" pitchFamily="34" charset="-122"/>
                <a:cs typeface="Calibri" pitchFamily="34" charset="-120"/>
              </a:rPr>
              <a:t>2 · Build a coalition  ·  2. Who’s In</a:t>
            </a:r>
            <a:endParaRPr lang="en-US" sz="1200" dirty="0"/>
          </a:p>
        </p:txBody>
      </p:sp>
      <p:sp>
        <p:nvSpPr>
          <p:cNvPr id="3" name="Text 1"/>
          <p:cNvSpPr txBox="1"/>
          <p:nvPr/>
        </p:nvSpPr>
        <p:spPr>
          <a:xfrm>
            <a:off x="640080" y="868680"/>
            <a:ext cx="10972800" cy="822960"/>
          </a:xfrm>
          <a:prstGeom prst="rect">
            <a:avLst/>
          </a:prstGeom>
          <a:noFill/>
          <a:ln/>
        </p:spPr>
        <p:txBody>
          <a:bodyPr wrap="square" rtlCol="0" anchor="ctr"/>
          <a:lstStyle/>
          <a:p>
            <a:pPr indent="0" marL="0">
              <a:buNone/>
            </a:pPr>
            <a:r>
              <a:rPr lang="en-US" sz="3600" b="1" dirty="0">
                <a:solidFill>
                  <a:srgbClr val="3F7A38"/>
                </a:solidFill>
                <a:latin typeface="Cambria" pitchFamily="34" charset="0"/>
                <a:ea typeface="Cambria" pitchFamily="34" charset="-122"/>
                <a:cs typeface="Cambria" pitchFamily="34" charset="-120"/>
              </a:rPr>
              <a:t>Watch, then discuss</a:t>
            </a:r>
            <a:endParaRPr lang="en-US" sz="3600" dirty="0"/>
          </a:p>
        </p:txBody>
      </p:sp>
      <p:sp>
        <p:nvSpPr>
          <p:cNvPr id="4" name="Text 2"/>
          <p:cNvSpPr txBox="1"/>
          <p:nvPr/>
        </p:nvSpPr>
        <p:spPr>
          <a:xfrm>
            <a:off x="868680" y="2103120"/>
            <a:ext cx="10424160" cy="4023360"/>
          </a:xfrm>
          <a:prstGeom prst="rect">
            <a:avLst/>
          </a:prstGeom>
          <a:noFill/>
          <a:ln/>
        </p:spPr>
        <p:txBody>
          <a:bodyPr wrap="square" rtlCol="0" anchor="t"/>
          <a:lstStyle/>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When did Priya’s selling start to sound like pressure, and Joan’s caution harden into a wall? Who actually moved, and who just went quiet?</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Whose strength was overdone — and would a smaller dose have worked better?</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What would have earned Joan’s yes instead of chasing it? What would let Joan test the promise without slamming the door? Name the step-back for each.</a:t>
            </a:r>
            <a:endParaRPr lang="en-US"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02920"/>
            <a:ext cx="7315200" cy="292608"/>
          </a:xfrm>
          <a:prstGeom prst="rect">
            <a:avLst/>
          </a:prstGeom>
          <a:noFill/>
          <a:ln/>
        </p:spPr>
        <p:txBody>
          <a:bodyPr wrap="square" rtlCol="0" anchor="ctr"/>
          <a:lstStyle/>
          <a:p>
            <a:pPr indent="0" marL="0">
              <a:buNone/>
            </a:pPr>
            <a:r>
              <a:rPr lang="en-US" sz="1300" b="1" spc="150" kern="0" dirty="0">
                <a:solidFill>
                  <a:srgbClr val="A06616"/>
                </a:solidFill>
                <a:latin typeface="Calibri" pitchFamily="34" charset="0"/>
                <a:ea typeface="Calibri" pitchFamily="34" charset="-122"/>
                <a:cs typeface="Calibri" pitchFamily="34" charset="-120"/>
              </a:rPr>
              <a:t>3 · Form the vision</a:t>
            </a:r>
            <a:endParaRPr lang="en-US" sz="1300" dirty="0"/>
          </a:p>
        </p:txBody>
      </p:sp>
      <p:sp>
        <p:nvSpPr>
          <p:cNvPr id="3" name="Text 1"/>
          <p:cNvSpPr txBox="1"/>
          <p:nvPr/>
        </p:nvSpPr>
        <p:spPr>
          <a:xfrm>
            <a:off x="7955280" y="502920"/>
            <a:ext cx="3657600" cy="292608"/>
          </a:xfrm>
          <a:prstGeom prst="rect">
            <a:avLst/>
          </a:prstGeom>
          <a:noFill/>
          <a:ln/>
        </p:spPr>
        <p:txBody>
          <a:bodyPr wrap="square" rtlCol="0" anchor="ctr"/>
          <a:lstStyle/>
          <a:p>
            <a:pPr algn="r" indent="0" marL="0">
              <a:buNone/>
            </a:pPr>
            <a:r>
              <a:rPr lang="en-US" sz="1100" spc="100" kern="0" dirty="0">
                <a:solidFill>
                  <a:srgbClr val="5B6472"/>
                </a:solidFill>
                <a:latin typeface="Calibri" pitchFamily="34" charset="0"/>
                <a:ea typeface="Calibri" pitchFamily="34" charset="-122"/>
                <a:cs typeface="Calibri" pitchFamily="34" charset="-120"/>
              </a:rPr>
              <a:t>Harmon’s</a:t>
            </a:r>
            <a:endParaRPr lang="en-US" sz="1100" dirty="0"/>
          </a:p>
        </p:txBody>
      </p:sp>
      <p:sp>
        <p:nvSpPr>
          <p:cNvPr id="4" name="Text 2"/>
          <p:cNvSpPr txBox="1"/>
          <p:nvPr/>
        </p:nvSpPr>
        <p:spPr>
          <a:xfrm>
            <a:off x="640080" y="822960"/>
            <a:ext cx="10972800" cy="777240"/>
          </a:xfrm>
          <a:prstGeom prst="rect">
            <a:avLst/>
          </a:prstGeom>
          <a:noFill/>
          <a:ln/>
        </p:spPr>
        <p:txBody>
          <a:bodyPr wrap="square" rtlCol="0" anchor="ctr"/>
          <a:lstStyle/>
          <a:p>
            <a:pPr indent="0" marL="0">
              <a:buNone/>
            </a:pPr>
            <a:r>
              <a:rPr lang="en-US" sz="3200" b="1" dirty="0">
                <a:solidFill>
                  <a:srgbClr val="1B2A44"/>
                </a:solidFill>
                <a:latin typeface="Cambria" pitchFamily="34" charset="0"/>
                <a:ea typeface="Cambria" pitchFamily="34" charset="-122"/>
                <a:cs typeface="Cambria" pitchFamily="34" charset="-120"/>
              </a:rPr>
              <a:t>3. What Good Looks Like</a:t>
            </a:r>
            <a:endParaRPr lang="en-US" sz="3200" dirty="0"/>
          </a:p>
        </p:txBody>
      </p:sp>
      <p:sp>
        <p:nvSpPr>
          <p:cNvPr id="5" name="Text 3"/>
          <p:cNvSpPr txBox="1"/>
          <p:nvPr/>
        </p:nvSpPr>
        <p:spPr>
          <a:xfrm>
            <a:off x="640080" y="1783080"/>
            <a:ext cx="10881360" cy="1234440"/>
          </a:xfrm>
          <a:prstGeom prst="rect">
            <a:avLst/>
          </a:prstGeom>
          <a:noFill/>
          <a:ln/>
        </p:spPr>
        <p:txBody>
          <a:bodyPr wrap="square" rtlCol="0" anchor="t"/>
          <a:lstStyle/>
          <a:p>
            <a:pPr indent="0" marL="0">
              <a:lnSpc>
                <a:spcPct val="103000"/>
              </a:lnSpc>
              <a:buNone/>
            </a:pPr>
            <a:r>
              <a:rPr lang="en-US" sz="1450" dirty="0">
                <a:solidFill>
                  <a:srgbClr val="2B3444"/>
                </a:solidFill>
                <a:latin typeface="Calibri" pitchFamily="34" charset="0"/>
                <a:ea typeface="Calibri" pitchFamily="34" charset="-122"/>
                <a:cs typeface="Calibri" pitchFamily="34" charset="-120"/>
              </a:rPr>
              <a:t>A dead Tuesday, and the argument finally has air. Two futures. Priya’s: go online and refit — click-and-collect, a website, bright new floors that risk the regulars but could pull a new crowd. Derek’s: double down on heritage and personal service, the thing that has ‘always kept us going,’ built around the floor the customers know. Gerald leans Derek’s way — it’s cheaper and the regulars are proven. Both are honestly defensible.</a:t>
            </a:r>
            <a:endParaRPr lang="en-US" sz="1450" dirty="0"/>
          </a:p>
        </p:txBody>
      </p:sp>
      <p:sp>
        <p:nvSpPr>
          <p:cNvPr id="6" name="Shape 4"/>
          <p:cNvSpPr/>
          <p:nvPr/>
        </p:nvSpPr>
        <p:spPr>
          <a:xfrm>
            <a:off x="640080" y="3200400"/>
            <a:ext cx="5349240" cy="2468880"/>
          </a:xfrm>
          <a:prstGeom prst="roundRect">
            <a:avLst>
              <a:gd name="adj" fmla="val 2222"/>
            </a:avLst>
          </a:prstGeom>
          <a:solidFill>
            <a:srgbClr val="F6EEDD"/>
          </a:solidFill>
          <a:ln w="12700">
            <a:solidFill>
              <a:srgbClr val="DCDFE6"/>
            </a:solidFill>
            <a:prstDash val="solid"/>
          </a:ln>
        </p:spPr>
      </p:sp>
      <p:sp>
        <p:nvSpPr>
          <p:cNvPr id="7" name="Shape 5"/>
          <p:cNvSpPr/>
          <p:nvPr/>
        </p:nvSpPr>
        <p:spPr>
          <a:xfrm>
            <a:off x="896112" y="3511296"/>
            <a:ext cx="146304" cy="146304"/>
          </a:xfrm>
          <a:prstGeom prst="ellipse">
            <a:avLst/>
          </a:prstGeom>
          <a:solidFill>
            <a:srgbClr val="A06616"/>
          </a:solidFill>
          <a:ln/>
        </p:spPr>
      </p:sp>
      <p:sp>
        <p:nvSpPr>
          <p:cNvPr id="8" name="Text 6"/>
          <p:cNvSpPr txBox="1"/>
          <p:nvPr/>
        </p:nvSpPr>
        <p:spPr>
          <a:xfrm>
            <a:off x="114300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Priya</a:t>
            </a:r>
            <a:endParaRPr lang="en-US" sz="2000" dirty="0"/>
          </a:p>
        </p:txBody>
      </p:sp>
      <p:sp>
        <p:nvSpPr>
          <p:cNvPr id="9" name="Text 7"/>
          <p:cNvSpPr txBox="1"/>
          <p:nvPr/>
        </p:nvSpPr>
        <p:spPr>
          <a:xfrm>
            <a:off x="114300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go digital</a:t>
            </a:r>
            <a:endParaRPr lang="en-US" sz="1200" dirty="0"/>
          </a:p>
        </p:txBody>
      </p:sp>
      <p:sp>
        <p:nvSpPr>
          <p:cNvPr id="10" name="Text 8"/>
          <p:cNvSpPr txBox="1"/>
          <p:nvPr/>
        </p:nvSpPr>
        <p:spPr>
          <a:xfrm>
            <a:off x="914400" y="4297680"/>
            <a:ext cx="4800600" cy="256032"/>
          </a:xfrm>
          <a:prstGeom prst="rect">
            <a:avLst/>
          </a:prstGeom>
          <a:noFill/>
          <a:ln/>
        </p:spPr>
        <p:txBody>
          <a:bodyPr wrap="square" rtlCol="0" anchor="ctr"/>
          <a:lstStyle/>
          <a:p>
            <a:pPr indent="0" marL="0">
              <a:buNone/>
            </a:pPr>
            <a:r>
              <a:rPr lang="en-US" sz="1000" b="1" spc="150" kern="0" dirty="0">
                <a:solidFill>
                  <a:srgbClr val="A06616"/>
                </a:solidFill>
                <a:latin typeface="Calibri" pitchFamily="34" charset="0"/>
                <a:ea typeface="Calibri" pitchFamily="34" charset="-122"/>
                <a:cs typeface="Calibri" pitchFamily="34" charset="-120"/>
              </a:rPr>
              <a:t>WANTS</a:t>
            </a:r>
            <a:endParaRPr lang="en-US" sz="1000" dirty="0"/>
          </a:p>
        </p:txBody>
      </p:sp>
      <p:sp>
        <p:nvSpPr>
          <p:cNvPr id="11" name="Text 9"/>
          <p:cNvSpPr txBox="1"/>
          <p:nvPr/>
        </p:nvSpPr>
        <p:spPr>
          <a:xfrm>
            <a:off x="91440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the shop to commit to online and a refit anyone can get behind.</a:t>
            </a:r>
            <a:endParaRPr lang="en-US" sz="1400" dirty="0"/>
          </a:p>
        </p:txBody>
      </p:sp>
      <p:sp>
        <p:nvSpPr>
          <p:cNvPr id="12" name="Shape 10"/>
          <p:cNvSpPr/>
          <p:nvPr/>
        </p:nvSpPr>
        <p:spPr>
          <a:xfrm>
            <a:off x="6172200" y="3200400"/>
            <a:ext cx="5349240" cy="2468880"/>
          </a:xfrm>
          <a:prstGeom prst="roundRect">
            <a:avLst>
              <a:gd name="adj" fmla="val 2222"/>
            </a:avLst>
          </a:prstGeom>
          <a:solidFill>
            <a:srgbClr val="E7EEF6"/>
          </a:solidFill>
          <a:ln w="12700">
            <a:solidFill>
              <a:srgbClr val="DCDFE6"/>
            </a:solidFill>
            <a:prstDash val="solid"/>
          </a:ln>
        </p:spPr>
      </p:sp>
      <p:sp>
        <p:nvSpPr>
          <p:cNvPr id="13" name="Shape 11"/>
          <p:cNvSpPr/>
          <p:nvPr/>
        </p:nvSpPr>
        <p:spPr>
          <a:xfrm>
            <a:off x="6428232" y="3511296"/>
            <a:ext cx="146304" cy="146304"/>
          </a:xfrm>
          <a:prstGeom prst="ellipse">
            <a:avLst/>
          </a:prstGeom>
          <a:solidFill>
            <a:srgbClr val="356399"/>
          </a:solidFill>
          <a:ln/>
        </p:spPr>
      </p:sp>
      <p:sp>
        <p:nvSpPr>
          <p:cNvPr id="14" name="Text 12"/>
          <p:cNvSpPr txBox="1"/>
          <p:nvPr/>
        </p:nvSpPr>
        <p:spPr>
          <a:xfrm>
            <a:off x="667512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Derek</a:t>
            </a:r>
            <a:endParaRPr lang="en-US" sz="2000" dirty="0"/>
          </a:p>
        </p:txBody>
      </p:sp>
      <p:sp>
        <p:nvSpPr>
          <p:cNvPr id="15" name="Text 13"/>
          <p:cNvSpPr txBox="1"/>
          <p:nvPr/>
        </p:nvSpPr>
        <p:spPr>
          <a:xfrm>
            <a:off x="667512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heritage service</a:t>
            </a:r>
            <a:endParaRPr lang="en-US" sz="1200" dirty="0"/>
          </a:p>
        </p:txBody>
      </p:sp>
      <p:sp>
        <p:nvSpPr>
          <p:cNvPr id="16" name="Text 14"/>
          <p:cNvSpPr txBox="1"/>
          <p:nvPr/>
        </p:nvSpPr>
        <p:spPr>
          <a:xfrm>
            <a:off x="6446520" y="4297680"/>
            <a:ext cx="4800600" cy="256032"/>
          </a:xfrm>
          <a:prstGeom prst="rect">
            <a:avLst/>
          </a:prstGeom>
          <a:noFill/>
          <a:ln/>
        </p:spPr>
        <p:txBody>
          <a:bodyPr wrap="square" rtlCol="0" anchor="ctr"/>
          <a:lstStyle/>
          <a:p>
            <a:pPr indent="0" marL="0">
              <a:buNone/>
            </a:pPr>
            <a:r>
              <a:rPr lang="en-US" sz="1000" b="1" spc="150" kern="0" dirty="0">
                <a:solidFill>
                  <a:srgbClr val="356399"/>
                </a:solidFill>
                <a:latin typeface="Calibri" pitchFamily="34" charset="0"/>
                <a:ea typeface="Calibri" pitchFamily="34" charset="-122"/>
                <a:cs typeface="Calibri" pitchFamily="34" charset="-120"/>
              </a:rPr>
              <a:t>WANTS</a:t>
            </a:r>
            <a:endParaRPr lang="en-US" sz="1000" dirty="0"/>
          </a:p>
        </p:txBody>
      </p:sp>
      <p:sp>
        <p:nvSpPr>
          <p:cNvPr id="17" name="Text 15"/>
          <p:cNvSpPr txBox="1"/>
          <p:nvPr/>
        </p:nvSpPr>
        <p:spPr>
          <a:xfrm>
            <a:off x="644652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the personal service and the regulars kept, not a website and a refit.</a:t>
            </a:r>
            <a:endParaRPr lang="en-US" sz="1400" dirty="0"/>
          </a:p>
        </p:txBody>
      </p:sp>
      <p:sp>
        <p:nvSpPr>
          <p:cNvPr id="18" name="Text 16"/>
          <p:cNvSpPr txBox="1"/>
          <p:nvPr/>
        </p:nvSpPr>
        <p:spPr>
          <a:xfrm>
            <a:off x="640080" y="5897880"/>
            <a:ext cx="10972800" cy="320040"/>
          </a:xfrm>
          <a:prstGeom prst="rect">
            <a:avLst/>
          </a:prstGeom>
          <a:noFill/>
          <a:ln/>
        </p:spPr>
        <p:txBody>
          <a:bodyPr wrap="square" rtlCol="0" anchor="ctr"/>
          <a:lstStyle/>
          <a:p>
            <a:pPr indent="0" marL="0">
              <a:buNone/>
            </a:pPr>
            <a:r>
              <a:rPr lang="en-US" sz="1100" i="1" dirty="0">
                <a:solidFill>
                  <a:srgbClr val="5B6472"/>
                </a:solidFill>
                <a:latin typeface="Calibri" pitchFamily="34" charset="0"/>
                <a:ea typeface="Calibri" pitchFamily="34" charset="-122"/>
                <a:cs typeface="Calibri" pitchFamily="34" charset="-120"/>
              </a:rPr>
              <a:t>Play the scene — then advance for the discussion.</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5F1E8"/>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292608"/>
          </a:xfrm>
          <a:prstGeom prst="rect">
            <a:avLst/>
          </a:prstGeom>
          <a:noFill/>
          <a:ln/>
        </p:spPr>
        <p:txBody>
          <a:bodyPr wrap="square" rtlCol="0" anchor="ctr"/>
          <a:lstStyle/>
          <a:p>
            <a:pPr indent="0" marL="0">
              <a:buNone/>
            </a:pPr>
            <a:r>
              <a:rPr lang="en-US" sz="1200" spc="100" kern="0" dirty="0">
                <a:solidFill>
                  <a:srgbClr val="5B6472"/>
                </a:solidFill>
                <a:latin typeface="Calibri" pitchFamily="34" charset="0"/>
                <a:ea typeface="Calibri" pitchFamily="34" charset="-122"/>
                <a:cs typeface="Calibri" pitchFamily="34" charset="-120"/>
              </a:rPr>
              <a:t>3 · Form the vision  ·  3. What Good Looks Like</a:t>
            </a:r>
            <a:endParaRPr lang="en-US" sz="1200" dirty="0"/>
          </a:p>
        </p:txBody>
      </p:sp>
      <p:sp>
        <p:nvSpPr>
          <p:cNvPr id="3" name="Text 1"/>
          <p:cNvSpPr txBox="1"/>
          <p:nvPr/>
        </p:nvSpPr>
        <p:spPr>
          <a:xfrm>
            <a:off x="640080" y="868680"/>
            <a:ext cx="10972800" cy="822960"/>
          </a:xfrm>
          <a:prstGeom prst="rect">
            <a:avLst/>
          </a:prstGeom>
          <a:noFill/>
          <a:ln/>
        </p:spPr>
        <p:txBody>
          <a:bodyPr wrap="square" rtlCol="0" anchor="ctr"/>
          <a:lstStyle/>
          <a:p>
            <a:pPr indent="0" marL="0">
              <a:buNone/>
            </a:pPr>
            <a:r>
              <a:rPr lang="en-US" sz="3600" b="1" dirty="0">
                <a:solidFill>
                  <a:srgbClr val="3F7A38"/>
                </a:solidFill>
                <a:latin typeface="Cambria" pitchFamily="34" charset="0"/>
                <a:ea typeface="Cambria" pitchFamily="34" charset="-122"/>
                <a:cs typeface="Cambria" pitchFamily="34" charset="-120"/>
              </a:rPr>
              <a:t>Watch, then discuss</a:t>
            </a:r>
            <a:endParaRPr lang="en-US" sz="3600" dirty="0"/>
          </a:p>
        </p:txBody>
      </p:sp>
      <p:sp>
        <p:nvSpPr>
          <p:cNvPr id="4" name="Text 2"/>
          <p:cNvSpPr txBox="1"/>
          <p:nvPr/>
        </p:nvSpPr>
        <p:spPr>
          <a:xfrm>
            <a:off x="868680" y="2103120"/>
            <a:ext cx="10424160" cy="4023360"/>
          </a:xfrm>
          <a:prstGeom prst="rect">
            <a:avLst/>
          </a:prstGeom>
          <a:noFill/>
          <a:ln/>
        </p:spPr>
        <p:txBody>
          <a:bodyPr wrap="square" rtlCol="0" anchor="t"/>
          <a:lstStyle/>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This is a values fight in disguise. When did ‘my idea’ and ‘my floor’ stop being about the shop and start being about winning?</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Whose strength was overdone — and would a smaller dose have worked better?</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What could each have conceded that was actually true, without surrendering what matters? What would ‘disagree, and still pick one direction’ have looked like?</a:t>
            </a:r>
            <a:endParaRPr lang="en-US"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02920"/>
            <a:ext cx="7315200" cy="292608"/>
          </a:xfrm>
          <a:prstGeom prst="rect">
            <a:avLst/>
          </a:prstGeom>
          <a:noFill/>
          <a:ln/>
        </p:spPr>
        <p:txBody>
          <a:bodyPr wrap="square" rtlCol="0" anchor="ctr"/>
          <a:lstStyle/>
          <a:p>
            <a:pPr indent="0" marL="0">
              <a:buNone/>
            </a:pPr>
            <a:r>
              <a:rPr lang="en-US" sz="1300" b="1" spc="150" kern="0" dirty="0">
                <a:solidFill>
                  <a:srgbClr val="A06616"/>
                </a:solidFill>
                <a:latin typeface="Calibri" pitchFamily="34" charset="0"/>
                <a:ea typeface="Calibri" pitchFamily="34" charset="-122"/>
                <a:cs typeface="Calibri" pitchFamily="34" charset="-120"/>
              </a:rPr>
              <a:t>4 · Enlist the team</a:t>
            </a:r>
            <a:endParaRPr lang="en-US" sz="1300" dirty="0"/>
          </a:p>
        </p:txBody>
      </p:sp>
      <p:sp>
        <p:nvSpPr>
          <p:cNvPr id="3" name="Text 1"/>
          <p:cNvSpPr txBox="1"/>
          <p:nvPr/>
        </p:nvSpPr>
        <p:spPr>
          <a:xfrm>
            <a:off x="7955280" y="502920"/>
            <a:ext cx="3657600" cy="292608"/>
          </a:xfrm>
          <a:prstGeom prst="rect">
            <a:avLst/>
          </a:prstGeom>
          <a:noFill/>
          <a:ln/>
        </p:spPr>
        <p:txBody>
          <a:bodyPr wrap="square" rtlCol="0" anchor="ctr"/>
          <a:lstStyle/>
          <a:p>
            <a:pPr algn="r" indent="0" marL="0">
              <a:buNone/>
            </a:pPr>
            <a:r>
              <a:rPr lang="en-US" sz="1100" spc="100" kern="0" dirty="0">
                <a:solidFill>
                  <a:srgbClr val="5B6472"/>
                </a:solidFill>
                <a:latin typeface="Calibri" pitchFamily="34" charset="0"/>
                <a:ea typeface="Calibri" pitchFamily="34" charset="-122"/>
                <a:cs typeface="Calibri" pitchFamily="34" charset="-120"/>
              </a:rPr>
              <a:t>Harmon’s</a:t>
            </a:r>
            <a:endParaRPr lang="en-US" sz="1100" dirty="0"/>
          </a:p>
        </p:txBody>
      </p:sp>
      <p:sp>
        <p:nvSpPr>
          <p:cNvPr id="4" name="Text 2"/>
          <p:cNvSpPr txBox="1"/>
          <p:nvPr/>
        </p:nvSpPr>
        <p:spPr>
          <a:xfrm>
            <a:off x="640080" y="822960"/>
            <a:ext cx="10972800" cy="777240"/>
          </a:xfrm>
          <a:prstGeom prst="rect">
            <a:avLst/>
          </a:prstGeom>
          <a:noFill/>
          <a:ln/>
        </p:spPr>
        <p:txBody>
          <a:bodyPr wrap="square" rtlCol="0" anchor="ctr"/>
          <a:lstStyle/>
          <a:p>
            <a:pPr indent="0" marL="0">
              <a:buNone/>
            </a:pPr>
            <a:r>
              <a:rPr lang="en-US" sz="3200" b="1" dirty="0">
                <a:solidFill>
                  <a:srgbClr val="1B2A44"/>
                </a:solidFill>
                <a:latin typeface="Cambria" pitchFamily="34" charset="0"/>
                <a:ea typeface="Cambria" pitchFamily="34" charset="-122"/>
                <a:cs typeface="Cambria" pitchFamily="34" charset="-120"/>
              </a:rPr>
              <a:t>4. The Morning Huddle</a:t>
            </a:r>
            <a:endParaRPr lang="en-US" sz="3200" dirty="0"/>
          </a:p>
        </p:txBody>
      </p:sp>
      <p:sp>
        <p:nvSpPr>
          <p:cNvPr id="5" name="Text 3"/>
          <p:cNvSpPr txBox="1"/>
          <p:nvPr/>
        </p:nvSpPr>
        <p:spPr>
          <a:xfrm>
            <a:off x="640080" y="1783080"/>
            <a:ext cx="10881360" cy="1234440"/>
          </a:xfrm>
          <a:prstGeom prst="rect">
            <a:avLst/>
          </a:prstGeom>
          <a:noFill/>
          <a:ln/>
        </p:spPr>
        <p:txBody>
          <a:bodyPr wrap="square" rtlCol="0" anchor="t"/>
          <a:lstStyle/>
          <a:p>
            <a:pPr indent="0" marL="0">
              <a:lnSpc>
                <a:spcPct val="103000"/>
              </a:lnSpc>
              <a:buNone/>
            </a:pPr>
            <a:r>
              <a:rPr lang="en-US" sz="1450" dirty="0">
                <a:solidFill>
                  <a:srgbClr val="2B3444"/>
                </a:solidFill>
                <a:latin typeface="Calibri" pitchFamily="34" charset="0"/>
                <a:ea typeface="Calibri" pitchFamily="34" charset="-122"/>
                <a:cs typeface="Calibri" pitchFamily="34" charset="-120"/>
              </a:rPr>
              <a:t>The whole team — floor and stockroom, new starters included — is at the pre-opening huddle before a big trading day. The vision only travels if Derek backs it here, out loud. If he folds his arms or drops one dry ‘in my day we just served,’ every young assistant and stockroom hand reads it in a second and Open Doors dies on the floor. Their sections follow him, not Priya.</a:t>
            </a:r>
            <a:endParaRPr lang="en-US" sz="1450" dirty="0"/>
          </a:p>
        </p:txBody>
      </p:sp>
      <p:sp>
        <p:nvSpPr>
          <p:cNvPr id="6" name="Shape 4"/>
          <p:cNvSpPr/>
          <p:nvPr/>
        </p:nvSpPr>
        <p:spPr>
          <a:xfrm>
            <a:off x="640080" y="3200400"/>
            <a:ext cx="5349240" cy="2468880"/>
          </a:xfrm>
          <a:prstGeom prst="roundRect">
            <a:avLst>
              <a:gd name="adj" fmla="val 2222"/>
            </a:avLst>
          </a:prstGeom>
          <a:solidFill>
            <a:srgbClr val="F6EEDD"/>
          </a:solidFill>
          <a:ln w="12700">
            <a:solidFill>
              <a:srgbClr val="DCDFE6"/>
            </a:solidFill>
            <a:prstDash val="solid"/>
          </a:ln>
        </p:spPr>
      </p:sp>
      <p:sp>
        <p:nvSpPr>
          <p:cNvPr id="7" name="Shape 5"/>
          <p:cNvSpPr/>
          <p:nvPr/>
        </p:nvSpPr>
        <p:spPr>
          <a:xfrm>
            <a:off x="896112" y="3511296"/>
            <a:ext cx="146304" cy="146304"/>
          </a:xfrm>
          <a:prstGeom prst="ellipse">
            <a:avLst/>
          </a:prstGeom>
          <a:solidFill>
            <a:srgbClr val="A06616"/>
          </a:solidFill>
          <a:ln/>
        </p:spPr>
      </p:sp>
      <p:sp>
        <p:nvSpPr>
          <p:cNvPr id="8" name="Text 6"/>
          <p:cNvSpPr txBox="1"/>
          <p:nvPr/>
        </p:nvSpPr>
        <p:spPr>
          <a:xfrm>
            <a:off x="114300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Priya</a:t>
            </a:r>
            <a:endParaRPr lang="en-US" sz="2000" dirty="0"/>
          </a:p>
        </p:txBody>
      </p:sp>
      <p:sp>
        <p:nvSpPr>
          <p:cNvPr id="9" name="Text 7"/>
          <p:cNvSpPr txBox="1"/>
          <p:nvPr/>
        </p:nvSpPr>
        <p:spPr>
          <a:xfrm>
            <a:off x="114300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needs it carried</a:t>
            </a:r>
            <a:endParaRPr lang="en-US" sz="1200" dirty="0"/>
          </a:p>
        </p:txBody>
      </p:sp>
      <p:sp>
        <p:nvSpPr>
          <p:cNvPr id="10" name="Text 8"/>
          <p:cNvSpPr txBox="1"/>
          <p:nvPr/>
        </p:nvSpPr>
        <p:spPr>
          <a:xfrm>
            <a:off x="914400" y="4297680"/>
            <a:ext cx="4800600" cy="256032"/>
          </a:xfrm>
          <a:prstGeom prst="rect">
            <a:avLst/>
          </a:prstGeom>
          <a:noFill/>
          <a:ln/>
        </p:spPr>
        <p:txBody>
          <a:bodyPr wrap="square" rtlCol="0" anchor="ctr"/>
          <a:lstStyle/>
          <a:p>
            <a:pPr indent="0" marL="0">
              <a:buNone/>
            </a:pPr>
            <a:r>
              <a:rPr lang="en-US" sz="1000" b="1" spc="150" kern="0" dirty="0">
                <a:solidFill>
                  <a:srgbClr val="A06616"/>
                </a:solidFill>
                <a:latin typeface="Calibri" pitchFamily="34" charset="0"/>
                <a:ea typeface="Calibri" pitchFamily="34" charset="-122"/>
                <a:cs typeface="Calibri" pitchFamily="34" charset="-120"/>
              </a:rPr>
              <a:t>WANTS</a:t>
            </a:r>
            <a:endParaRPr lang="en-US" sz="1000" dirty="0"/>
          </a:p>
        </p:txBody>
      </p:sp>
      <p:sp>
        <p:nvSpPr>
          <p:cNvPr id="11" name="Text 9"/>
          <p:cNvSpPr txBox="1"/>
          <p:nvPr/>
        </p:nvSpPr>
        <p:spPr>
          <a:xfrm>
            <a:off x="91440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Derek to back Open Doors out loud, now, in front of the whole team.</a:t>
            </a:r>
            <a:endParaRPr lang="en-US" sz="1400" dirty="0"/>
          </a:p>
        </p:txBody>
      </p:sp>
      <p:sp>
        <p:nvSpPr>
          <p:cNvPr id="12" name="Shape 10"/>
          <p:cNvSpPr/>
          <p:nvPr/>
        </p:nvSpPr>
        <p:spPr>
          <a:xfrm>
            <a:off x="6172200" y="3200400"/>
            <a:ext cx="5349240" cy="2468880"/>
          </a:xfrm>
          <a:prstGeom prst="roundRect">
            <a:avLst>
              <a:gd name="adj" fmla="val 2222"/>
            </a:avLst>
          </a:prstGeom>
          <a:solidFill>
            <a:srgbClr val="E7EEF6"/>
          </a:solidFill>
          <a:ln w="12700">
            <a:solidFill>
              <a:srgbClr val="DCDFE6"/>
            </a:solidFill>
            <a:prstDash val="solid"/>
          </a:ln>
        </p:spPr>
      </p:sp>
      <p:sp>
        <p:nvSpPr>
          <p:cNvPr id="13" name="Shape 11"/>
          <p:cNvSpPr/>
          <p:nvPr/>
        </p:nvSpPr>
        <p:spPr>
          <a:xfrm>
            <a:off x="6428232" y="3511296"/>
            <a:ext cx="146304" cy="146304"/>
          </a:xfrm>
          <a:prstGeom prst="ellipse">
            <a:avLst/>
          </a:prstGeom>
          <a:solidFill>
            <a:srgbClr val="356399"/>
          </a:solidFill>
          <a:ln/>
        </p:spPr>
      </p:sp>
      <p:sp>
        <p:nvSpPr>
          <p:cNvPr id="14" name="Text 12"/>
          <p:cNvSpPr txBox="1"/>
          <p:nvPr/>
        </p:nvSpPr>
        <p:spPr>
          <a:xfrm>
            <a:off x="667512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Derek</a:t>
            </a:r>
            <a:endParaRPr lang="en-US" sz="2000" dirty="0"/>
          </a:p>
        </p:txBody>
      </p:sp>
      <p:sp>
        <p:nvSpPr>
          <p:cNvPr id="15" name="Text 13"/>
          <p:cNvSpPr txBox="1"/>
          <p:nvPr/>
        </p:nvSpPr>
        <p:spPr>
          <a:xfrm>
            <a:off x="667512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put on the spot</a:t>
            </a:r>
            <a:endParaRPr lang="en-US" sz="1200" dirty="0"/>
          </a:p>
        </p:txBody>
      </p:sp>
      <p:sp>
        <p:nvSpPr>
          <p:cNvPr id="16" name="Text 14"/>
          <p:cNvSpPr txBox="1"/>
          <p:nvPr/>
        </p:nvSpPr>
        <p:spPr>
          <a:xfrm>
            <a:off x="6446520" y="4297680"/>
            <a:ext cx="4800600" cy="256032"/>
          </a:xfrm>
          <a:prstGeom prst="rect">
            <a:avLst/>
          </a:prstGeom>
          <a:noFill/>
          <a:ln/>
        </p:spPr>
        <p:txBody>
          <a:bodyPr wrap="square" rtlCol="0" anchor="ctr"/>
          <a:lstStyle/>
          <a:p>
            <a:pPr indent="0" marL="0">
              <a:buNone/>
            </a:pPr>
            <a:r>
              <a:rPr lang="en-US" sz="1000" b="1" spc="150" kern="0" dirty="0">
                <a:solidFill>
                  <a:srgbClr val="356399"/>
                </a:solidFill>
                <a:latin typeface="Calibri" pitchFamily="34" charset="0"/>
                <a:ea typeface="Calibri" pitchFamily="34" charset="-122"/>
                <a:cs typeface="Calibri" pitchFamily="34" charset="-120"/>
              </a:rPr>
              <a:t>WANTS</a:t>
            </a:r>
            <a:endParaRPr lang="en-US" sz="1000" dirty="0"/>
          </a:p>
        </p:txBody>
      </p:sp>
      <p:sp>
        <p:nvSpPr>
          <p:cNvPr id="17" name="Text 15"/>
          <p:cNvSpPr txBox="1"/>
          <p:nvPr/>
        </p:nvSpPr>
        <p:spPr>
          <a:xfrm>
            <a:off x="644652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to keep his standing with the staff without eating his own words.</a:t>
            </a:r>
            <a:endParaRPr lang="en-US" sz="1400" dirty="0"/>
          </a:p>
        </p:txBody>
      </p:sp>
      <p:sp>
        <p:nvSpPr>
          <p:cNvPr id="18" name="Text 16"/>
          <p:cNvSpPr txBox="1"/>
          <p:nvPr/>
        </p:nvSpPr>
        <p:spPr>
          <a:xfrm>
            <a:off x="640080" y="5897880"/>
            <a:ext cx="10972800" cy="320040"/>
          </a:xfrm>
          <a:prstGeom prst="rect">
            <a:avLst/>
          </a:prstGeom>
          <a:noFill/>
          <a:ln/>
        </p:spPr>
        <p:txBody>
          <a:bodyPr wrap="square" rtlCol="0" anchor="ctr"/>
          <a:lstStyle/>
          <a:p>
            <a:pPr indent="0" marL="0">
              <a:buNone/>
            </a:pPr>
            <a:r>
              <a:rPr lang="en-US" sz="1100" i="1" dirty="0">
                <a:solidFill>
                  <a:srgbClr val="5B6472"/>
                </a:solidFill>
                <a:latin typeface="Calibri" pitchFamily="34" charset="0"/>
                <a:ea typeface="Calibri" pitchFamily="34" charset="-122"/>
                <a:cs typeface="Calibri" pitchFamily="34" charset="-120"/>
              </a:rPr>
              <a:t>Play the scene — then advance for the discussion.</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Crucible — Harmon’s</dc:title>
  <dc:subject>PptxGenJS Presentation</dc:subject>
  <dc:creator>Ad Astra Human Performance</dc:creator>
  <cp:lastModifiedBy>Ad Astra Human Performance</cp:lastModifiedBy>
  <cp:revision>1</cp:revision>
  <dcterms:created xsi:type="dcterms:W3CDTF">2026-08-27T08:51:43Z</dcterms:created>
  <dcterms:modified xsi:type="dcterms:W3CDTF">2026-08-27T08:51:43Z</dcterms:modified>
</cp:coreProperties>
</file>