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setting. Explain the spark that starts the story and the change being driven, then advance.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how a round works, then start the game when the room is ready.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320040"/>
          </a:xfrm>
          <a:prstGeom prst="rect">
            <a:avLst/>
          </a:prstGeom>
          <a:noFill/>
          <a:ln/>
        </p:spPr>
        <p:txBody>
          <a:bodyPr wrap="square" rtlCol="0" anchor="ctr"/>
          <a:lstStyle/>
          <a:p>
            <a:pPr indent="0" marL="0">
              <a:buNone/>
            </a:pPr>
            <a:r>
              <a:rPr lang="en-US" sz="1200" b="1" spc="300" kern="0" dirty="0">
                <a:solidFill>
                  <a:srgbClr val="E0B24E"/>
                </a:solidFill>
                <a:latin typeface="Calibri" pitchFamily="34" charset="0"/>
                <a:ea typeface="Calibri" pitchFamily="34" charset="-122"/>
                <a:cs typeface="Calibri" pitchFamily="34" charset="-120"/>
              </a:rPr>
              <a:t>THE CRUCIBLE</a:t>
            </a:r>
            <a:endParaRPr lang="en-US" sz="1200" dirty="0"/>
          </a:p>
        </p:txBody>
      </p:sp>
      <p:sp>
        <p:nvSpPr>
          <p:cNvPr id="3" name="Text 1"/>
          <p:cNvSpPr txBox="1"/>
          <p:nvPr/>
        </p:nvSpPr>
        <p:spPr>
          <a:xfrm>
            <a:off x="640080" y="868680"/>
            <a:ext cx="10972800" cy="1005840"/>
          </a:xfrm>
          <a:prstGeom prst="rect">
            <a:avLst/>
          </a:prstGeom>
          <a:noFill/>
          <a:ln/>
        </p:spPr>
        <p:txBody>
          <a:bodyPr wrap="square"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The Empire</a:t>
            </a:r>
            <a:endParaRPr lang="en-US" sz="4600" dirty="0"/>
          </a:p>
        </p:txBody>
      </p:sp>
      <p:sp>
        <p:nvSpPr>
          <p:cNvPr id="4" name="Text 2"/>
          <p:cNvSpPr txBox="1"/>
          <p:nvPr/>
        </p:nvSpPr>
        <p:spPr>
          <a:xfrm>
            <a:off x="640080" y="2148840"/>
            <a:ext cx="5212080" cy="292608"/>
          </a:xfrm>
          <a:prstGeom prst="rect">
            <a:avLst/>
          </a:prstGeom>
          <a:noFill/>
          <a:ln/>
        </p:spPr>
        <p:txBody>
          <a:bodyPr wrap="square" rtlCol="0" anchor="ctr"/>
          <a:lstStyle/>
          <a:p>
            <a:pPr indent="0" marL="0">
              <a:buNone/>
            </a:pPr>
            <a:r>
              <a:rPr lang="en-US" sz="1300" b="1" spc="200" kern="0" dirty="0">
                <a:solidFill>
                  <a:srgbClr val="E0B24E"/>
                </a:solidFill>
                <a:latin typeface="Calibri" pitchFamily="34" charset="0"/>
                <a:ea typeface="Calibri" pitchFamily="34" charset="-122"/>
                <a:cs typeface="Calibri" pitchFamily="34" charset="-120"/>
              </a:rPr>
              <a:t>THE SPARK</a:t>
            </a:r>
            <a:endParaRPr lang="en-US" sz="1300" dirty="0"/>
          </a:p>
        </p:txBody>
      </p:sp>
      <p:sp>
        <p:nvSpPr>
          <p:cNvPr id="5" name="Text 3"/>
          <p:cNvSpPr txBox="1"/>
          <p:nvPr/>
        </p:nvSpPr>
        <p:spPr>
          <a:xfrm>
            <a:off x="64008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The empty house</a:t>
            </a:r>
            <a:endParaRPr lang="en-US" sz="2000" dirty="0"/>
          </a:p>
        </p:txBody>
      </p:sp>
      <p:sp>
        <p:nvSpPr>
          <p:cNvPr id="6" name="Text 4"/>
          <p:cNvSpPr txBox="1"/>
          <p:nvPr/>
        </p:nvSpPr>
        <p:spPr>
          <a:xfrm>
            <a:off x="640080" y="3017520"/>
            <a:ext cx="5212080" cy="329184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spark — before the story starts</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last revival opened to a quarter-full house and a savage review. Mid-Act Two a lighting cue was missed; the leading man ad-libbed over the ensemble to cover, and a whole scene collapsed. The company took their bow to scattered applause — and nobody wrote a word of it down. “First-night nerves. It’ll settle.”</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Then the Arts Council put the grant ‘under review’ and advance bookings fell off a cliff. That’s where the story begins.</a:t>
            </a:r>
            <a:endParaRPr lang="en-US" sz="1150" dirty="0"/>
          </a:p>
        </p:txBody>
      </p:sp>
      <p:sp>
        <p:nvSpPr>
          <p:cNvPr id="7" name="Text 5"/>
          <p:cNvSpPr txBox="1"/>
          <p:nvPr/>
        </p:nvSpPr>
        <p:spPr>
          <a:xfrm>
            <a:off x="6309360" y="2148840"/>
            <a:ext cx="5212080" cy="292608"/>
          </a:xfrm>
          <a:prstGeom prst="rect">
            <a:avLst/>
          </a:prstGeom>
          <a:noFill/>
          <a:ln/>
        </p:spPr>
        <p:txBody>
          <a:bodyPr wrap="square" rtlCol="0" anchor="ctr"/>
          <a:lstStyle/>
          <a:p>
            <a:pPr indent="0" marL="0">
              <a:buNone/>
            </a:pPr>
            <a:r>
              <a:rPr lang="en-US" sz="1300" b="1" spc="200" kern="0" dirty="0">
                <a:solidFill>
                  <a:srgbClr val="8CC17E"/>
                </a:solidFill>
                <a:latin typeface="Calibri" pitchFamily="34" charset="0"/>
                <a:ea typeface="Calibri" pitchFamily="34" charset="-122"/>
                <a:cs typeface="Calibri" pitchFamily="34" charset="-120"/>
              </a:rPr>
              <a:t>THE CHANGE</a:t>
            </a:r>
            <a:endParaRPr lang="en-US" sz="1300" dirty="0"/>
          </a:p>
        </p:txBody>
      </p:sp>
      <p:sp>
        <p:nvSpPr>
          <p:cNvPr id="8" name="Text 6"/>
          <p:cNvSpPr txBox="1"/>
          <p:nvPr/>
        </p:nvSpPr>
        <p:spPr>
          <a:xfrm>
            <a:off x="630936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“Full House”</a:t>
            </a:r>
            <a:endParaRPr lang="en-US" sz="2000" dirty="0"/>
          </a:p>
        </p:txBody>
      </p:sp>
      <p:sp>
        <p:nvSpPr>
          <p:cNvPr id="9" name="Text 7"/>
          <p:cNvSpPr txBox="1"/>
          <p:nvPr/>
        </p:nvSpPr>
        <p:spPr>
          <a:xfrm>
            <a:off x="6309360" y="3017520"/>
            <a:ext cx="5212080" cy="82296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change being driven</a:t>
            </a:r>
            <a:endParaRPr lang="en-US" sz="1150" dirty="0"/>
          </a:p>
        </p:txBody>
      </p:sp>
      <p:sp>
        <p:nvSpPr>
          <p:cNvPr id="10" name="Text 8"/>
          <p:cNvSpPr txBox="1"/>
          <p:nvPr/>
        </p:nvSpPr>
        <p:spPr>
          <a:xfrm>
            <a:off x="6355080" y="3886200"/>
            <a:ext cx="5166360" cy="2377440"/>
          </a:xfrm>
          <a:prstGeom prst="rect">
            <a:avLst/>
          </a:prstGeom>
          <a:noFill/>
          <a:ln/>
        </p:spPr>
        <p:txBody>
          <a:bodyPr wrap="square" rtlCol="0" anchor="t"/>
          <a:lstStyle/>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One show. If it isn’t ready, it doesn’t go up. No star exceptions.</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Anyone can call it. A crew member or an understudy can stop a run to flag a problem. Speaking up is the job, not insubordination.</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Backstage has a voice. Stage and cast actually talk — cues, safety, a scene that isn’t landing get raised and heard.</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No blame. Own a dropped cue or a fluffed line early, fix it, learn. Nobody gets humiliated.</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4 · Enlist the company  ·  4. The Read-Through</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Watch the gap between Roland’s words and his body — what did the company read? And when did Nina’s push make a genuine yes impossible?</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Nina have set Roland up to back it willingly rather than trapping him? How could Roland have disagreed in private yet carried it in public? Find each one’s step-back.</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5 · Remove the barrier</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Empire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5. Not On My Stage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barrier is Roland’s proud, unwritten rule: no notes to the star during a run, and nothing from the wings once the scene is up — his word on stage is final. Tonight the crew see something that matters: a set piece is rigged wrong and someone could get hurt, and Roland is about to lean on it. And the rule says: don’t interrupt. Nina has to break the barrier in real time, then end it for good.</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Cass</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sees the danger</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an unsafe rig stopped and the wings’ warning acted on,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Roland</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guards the stage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his performance undistracted, his word on stage respected.</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5 · Remove the barrier  ·  5. Not On My Stage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The danger was right there in the wings. What in each of them stopped the warning landing — his reflex to guard, her way of raising it? Name the exact beat it failed.</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Cass have made it impossible to ignore without a scene? How could Roland have let the wings in without feeling he’d lost his stage? What’s the version where nobody gets hurt and Roland keeps his pride?</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6 · Generate a win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Empire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6. The Call</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packed Saturday. Danny, on as understudy, does exactly what Full House was built for — spots that a cue is about to fire into a blackout with an actor still moving, and calls the hold. Cass honours it: the moment held, reset, played clean, and a nasty accident on a full house is avoided. Nina wants the whole company to hear about it by tomorrow. But holding the cue cost a beat and a flustered star, and the doubters are already framing it: ‘so now the understudy stops the show whenever he’s twitchy?’</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Danny</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made the call</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his call to stand — and, quietly, to be recognised for it.</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Roland</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holds the stage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keep the show moving and not turn a junior’s call into a Thing.</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6 · Generate a win  ·  6. The Call</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A real win, and two ways to fumble it. When did Danny’s pride start to undercut his own case? When did Roland’s ‘keep it moving’ quietly bury the thing worth celebrating?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Danny have let the win speak for itself? How could Roland have honoured a junior’s call without feeling smaller for it? What would ‘name it, mean it, move on’ look like?</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7 · Sustain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Empire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7. Just Get Through the Run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After the Saturday triumph, the company feels the point is made and eases off. Then a Friday falls apart: an actor off sick, a lighting-board glitch, a swing thrown on at the interval, a tired company. Under the pressure the old ways creep back — lines rushed, a safety check skipped, a note swallowed, ‘we’ve proved Full House, tonight let’s just get through the run.’ The residue of the old theatre — the unfixed habits, the not-yet-convinced players — is still there. Nina has to keep pressing the dull discipline exactly when the mood says it’s won.</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Nina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holds the line</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standard kept even on the night from hell — no ‘just tonight’.</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Freya</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drowning tonight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just get through the show — ‘we proved the point, tonight we survive’.</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7 · Sustain the change  ·  7. Just Get Through the Run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Both want the theatre to win — and tonight they collide anyway. When did Nina’s standard go blind to the room, and Freya’s coping become quiet backsliding?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Where’s the line between flexing and folding? What could Nina bend without breaking the standard? What could Freya hold even while drowning? Name each one’s step-back.</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8 · Anchor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Empire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8. The Standing Ovation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Full House works — on Nina’s watch, under Nina’s eye. But casting, the rehearsal schedule, the contracts and the way notes are given all still run the old way. The night Nina moves to the next production, it slides back. To make it stick it has to be baked into the dull machinery: who gets cast and promoted, what a new company member is taught on day one, what’s written into contracts. And Roland’s arc lands here: does he become the keeper of the standard, or the quiet drift back once the applause fades?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Nina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wants it permanent</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Full House baked into casting, rehearsal, contracts and rewards before attention moves on.</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Roland</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keeper — or not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get back to just acting now the crisis is over; the fuss can stop.</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8 · Anchor the change  ·  8. The Standing Ovation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No crisis, no ovation — the hardest place to hold a change. When did Nina’s push become nagging, and Roland’s ‘it’s fine now’ become the first step back to the old theatre?</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What’s the smallest permanent thing that keeps it alive without a crusade? What would it take for Roland to *own* the standard rather than tolerate it? Where does each step back?</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058400" cy="292608"/>
          </a:xfrm>
          <a:prstGeom prst="rect">
            <a:avLst/>
          </a:prstGeom>
          <a:noFill/>
          <a:ln/>
        </p:spPr>
        <p:txBody>
          <a:bodyPr wrap="square" rtlCol="0" anchor="ctr"/>
          <a:lstStyle/>
          <a:p>
            <a:pPr indent="0" marL="0">
              <a:buNone/>
            </a:pPr>
            <a:r>
              <a:rPr lang="en-US" sz="1200" b="1" spc="250" kern="0" dirty="0">
                <a:solidFill>
                  <a:srgbClr val="A06616"/>
                </a:solidFill>
                <a:latin typeface="Calibri" pitchFamily="34" charset="0"/>
                <a:ea typeface="Calibri" pitchFamily="34" charset="-122"/>
                <a:cs typeface="Calibri" pitchFamily="34" charset="-120"/>
              </a:rPr>
              <a:t>BEFORE WE START</a:t>
            </a:r>
            <a:endParaRPr lang="en-US" sz="1200" dirty="0"/>
          </a:p>
        </p:txBody>
      </p:sp>
      <p:sp>
        <p:nvSpPr>
          <p:cNvPr id="3" name="Text 1"/>
          <p:cNvSpPr txBox="1"/>
          <p:nvPr/>
        </p:nvSpPr>
        <p:spPr>
          <a:xfrm>
            <a:off x="640080" y="868680"/>
            <a:ext cx="10058400" cy="822960"/>
          </a:xfrm>
          <a:prstGeom prst="rect">
            <a:avLst/>
          </a:prstGeom>
          <a:noFill/>
          <a:ln/>
        </p:spPr>
        <p:txBody>
          <a:bodyPr wrap="square" rtlCol="0" anchor="ctr"/>
          <a:lstStyle/>
          <a:p>
            <a:pPr indent="0" marL="0">
              <a:buNone/>
            </a:pPr>
            <a:r>
              <a:rPr lang="en-US" sz="4000" b="1" dirty="0">
                <a:solidFill>
                  <a:srgbClr val="1B2A44"/>
                </a:solidFill>
                <a:latin typeface="Cambria" pitchFamily="34" charset="0"/>
                <a:ea typeface="Cambria" pitchFamily="34" charset="-122"/>
                <a:cs typeface="Cambria" pitchFamily="34" charset="-120"/>
              </a:rPr>
              <a:t>How to play</a:t>
            </a:r>
            <a:endParaRPr lang="en-US" sz="4000" dirty="0"/>
          </a:p>
        </p:txBody>
      </p:sp>
      <p:sp>
        <p:nvSpPr>
          <p:cNvPr id="4" name="Text 2"/>
          <p:cNvSpPr txBox="1"/>
          <p:nvPr/>
        </p:nvSpPr>
        <p:spPr>
          <a:xfrm>
            <a:off x="685800" y="1920240"/>
            <a:ext cx="6766560" cy="4206240"/>
          </a:xfrm>
          <a:prstGeom prst="rect">
            <a:avLst/>
          </a:prstGeom>
          <a:noFill/>
          <a:ln/>
        </p:spPr>
        <p:txBody>
          <a:bodyPr wrap="square" rtlCol="0" anchor="t"/>
          <a:lstStyle/>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You get a secret role. On your screen you’ll see a character to play, what they want, and the style to play them in — it’s a part, not you.</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Play the scene. Go after what your character wants. Lean into the strength — and let it run a little too far.</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Watch for cues. The instructor may flash a nudge to your screen mid-scene — roll with it.</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Then rate it, together. After each scene everyone (except the person played) holds up a card — did they get their way?</a:t>
            </a:r>
            <a:endParaRPr lang="en-US" sz="1600" dirty="0"/>
          </a:p>
        </p:txBody>
      </p:sp>
      <p:sp>
        <p:nvSpPr>
          <p:cNvPr id="5" name="Text 3"/>
          <p:cNvSpPr txBox="1"/>
          <p:nvPr/>
        </p:nvSpPr>
        <p:spPr>
          <a:xfrm>
            <a:off x="7955280" y="1874520"/>
            <a:ext cx="4023360" cy="320040"/>
          </a:xfrm>
          <a:prstGeom prst="rect">
            <a:avLst/>
          </a:prstGeom>
          <a:noFill/>
          <a:ln/>
        </p:spPr>
        <p:txBody>
          <a:bodyPr wrap="square" rtlCol="0" anchor="ctr"/>
          <a:lstStyle/>
          <a:p>
            <a:pPr algn="ctr" indent="0" marL="0">
              <a:buNone/>
            </a:pPr>
            <a:r>
              <a:rPr lang="en-US" sz="1100" i="1" dirty="0">
                <a:solidFill>
                  <a:srgbClr val="5B6472"/>
                </a:solidFill>
                <a:latin typeface="Calibri" pitchFamily="34" charset="0"/>
                <a:ea typeface="Calibri" pitchFamily="34" charset="-122"/>
                <a:cs typeface="Calibri" pitchFamily="34" charset="-120"/>
              </a:rPr>
              <a:t>They vote by holding up a card</a:t>
            </a:r>
            <a:endParaRPr lang="en-US" sz="1100" dirty="0"/>
          </a:p>
        </p:txBody>
      </p:sp>
      <p:sp>
        <p:nvSpPr>
          <p:cNvPr id="6" name="Shape 4"/>
          <p:cNvSpPr/>
          <p:nvPr/>
        </p:nvSpPr>
        <p:spPr>
          <a:xfrm>
            <a:off x="7955280" y="2331720"/>
            <a:ext cx="1207008" cy="1645920"/>
          </a:xfrm>
          <a:prstGeom prst="roundRect">
            <a:avLst>
              <a:gd name="adj" fmla="val 6818"/>
            </a:avLst>
          </a:prstGeom>
          <a:solidFill>
            <a:srgbClr val="4F9D4A"/>
          </a:solidFill>
          <a:ln/>
          <a:effectLst>
            <a:outerShdw sx="100000" sy="100000" kx="0" ky="0" algn="bl" rotWithShape="0" blurRad="63500" dist="25400" dir="5400000">
              <a:srgbClr val="9AA0A8">
                <a:alpha val="40000"/>
              </a:srgbClr>
            </a:outerShdw>
          </a:effectLst>
        </p:spPr>
      </p:sp>
      <p:sp>
        <p:nvSpPr>
          <p:cNvPr id="7" name="Text 5"/>
          <p:cNvSpPr txBox="1"/>
          <p:nvPr/>
        </p:nvSpPr>
        <p:spPr>
          <a:xfrm>
            <a:off x="7845552"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Got their way</a:t>
            </a:r>
            <a:endParaRPr lang="en-US" sz="1100" dirty="0"/>
          </a:p>
        </p:txBody>
      </p:sp>
      <p:sp>
        <p:nvSpPr>
          <p:cNvPr id="8" name="Shape 6"/>
          <p:cNvSpPr/>
          <p:nvPr/>
        </p:nvSpPr>
        <p:spPr>
          <a:xfrm>
            <a:off x="9363456" y="2331720"/>
            <a:ext cx="1207008" cy="1645920"/>
          </a:xfrm>
          <a:prstGeom prst="roundRect">
            <a:avLst>
              <a:gd name="adj" fmla="val 6818"/>
            </a:avLst>
          </a:prstGeom>
          <a:solidFill>
            <a:srgbClr val="D6A531"/>
          </a:solidFill>
          <a:ln/>
          <a:effectLst>
            <a:outerShdw sx="100000" sy="100000" kx="0" ky="0" algn="bl" rotWithShape="0" blurRad="63500" dist="25400" dir="5400000">
              <a:srgbClr val="9AA0A8">
                <a:alpha val="40000"/>
              </a:srgbClr>
            </a:outerShdw>
          </a:effectLst>
        </p:spPr>
      </p:sp>
      <p:sp>
        <p:nvSpPr>
          <p:cNvPr id="9" name="Text 7"/>
          <p:cNvSpPr txBox="1"/>
          <p:nvPr/>
        </p:nvSpPr>
        <p:spPr>
          <a:xfrm>
            <a:off x="9253728"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Mixed</a:t>
            </a:r>
            <a:endParaRPr lang="en-US" sz="1100" dirty="0"/>
          </a:p>
        </p:txBody>
      </p:sp>
      <p:sp>
        <p:nvSpPr>
          <p:cNvPr id="10" name="Shape 8"/>
          <p:cNvSpPr/>
          <p:nvPr/>
        </p:nvSpPr>
        <p:spPr>
          <a:xfrm>
            <a:off x="10771632" y="2331720"/>
            <a:ext cx="1207008" cy="1645920"/>
          </a:xfrm>
          <a:prstGeom prst="roundRect">
            <a:avLst>
              <a:gd name="adj" fmla="val 6818"/>
            </a:avLst>
          </a:prstGeom>
          <a:solidFill>
            <a:srgbClr val="CF4632"/>
          </a:solidFill>
          <a:ln/>
          <a:effectLst>
            <a:outerShdw sx="100000" sy="100000" kx="0" ky="0" algn="bl" rotWithShape="0" blurRad="63500" dist="25400" dir="5400000">
              <a:srgbClr val="9AA0A8">
                <a:alpha val="40000"/>
              </a:srgbClr>
            </a:outerShdw>
          </a:effectLst>
        </p:spPr>
      </p:sp>
      <p:sp>
        <p:nvSpPr>
          <p:cNvPr id="11" name="Text 9"/>
          <p:cNvSpPr txBox="1"/>
          <p:nvPr/>
        </p:nvSpPr>
        <p:spPr>
          <a:xfrm>
            <a:off x="10661904"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Lost it</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1 · Create urgency</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Empire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1. The Empty House, Again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new preview limps: Roland overruns his big speech, a cue lands late, and the ensemble scramble to cover in front of a thin, restless house. The company get their bow and head to the bar. After, Nina lays tonight’s box-office and walk-outs beside the flop from three weeks ago. Same show, same picture — and nobody was going to write it up.</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Nina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sees the danger</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company to accept last night was a near-disaster and change how we work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Roland</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took the bow</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it treated as ordinary first-night nerves — no drama, no new rules.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1 · Create urgency  ·  1. The Empty House, Again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Pin the exact moment Nina’s conviction tipped into hectoring, and Roland’s authority into steamrolling. What did their faces — and the juniors’ faces — do?</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Nina have done to be heard without turning up the volume? What could Roland have done to keep his standing without crushing the point? Where was the two-second gap where either could have stepped back?</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2 · Build a coalition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Empire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2. Who’s In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Nina needs a core team with real pull: Roland (the company follows him), Cass (backstage), Freya (the younger cast trust her), and Margot’s blessing. Over a note session and a drink she works for a commitment. Everyone agrees it matters. Nobody wants to spend their own standing. Roland won’t put his name to it. Cass has raised the backstage-voice thing for years and been ignored — so why believe it changes now.</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Nina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needs the coalition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Cass’s name, time and the crew’s trust behind the change, starting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Cass</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burned before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proof this isn’t another fad before spending a shred of credibility on it.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2 · Build a coalition  ·  2. Who’s In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Nina’s selling start to sound like pressure, and Cass’s caution harden into a wall? Who actually moved, and who just went quiet?</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would have earned Cass’s yes instead of chasing it? What would let Cass test the promise without slamming the door? Name the step-back for each.</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3 · Form the vision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Empire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3. What Good Looks Like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rare quiet afternoon, and the argument finally has air. Two futures. Nina’s: a bold, modern production that risks the regulars but could pull a new audience. Roland’s: the safe crowd-pleaser that has ‘always sold,’ built around the star the house comes to see. Margot leans Roland’s way — it’s cheaper and the advance is proven. Both are honestly defensible.</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Nina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bold season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room to commit to a bold new production anyone can be proud of.</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Roland</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safe hit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crowd-pleaser that sells, built around the star the house comes to see.</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3 · Form the vision  ·  3. What Good Looks Like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This is a values fight in disguise. When did ‘my vision’ and ‘my standing’ stop being about the theatre and start being about winning?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each have conceded that was actually true, without surrendering what matters? What would ‘disagree, and still pick one direction’ have looked like?</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4 · Enlist the company</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Empire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4. The Read-Through</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whole company — cast and crew, juniors included — is at the read-through for the new season. The vision only travels if Roland backs it here, out loud. If he sighs or drops one dry ‘in my day we just acted,’ every young player and crew hand reads it in a second and Full House dies in the room. Their parts follow him, not Nina.</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Nina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needs it carried</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Roland to back the season out loud, now, in front of the whole company.</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Roland</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put on the spot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keep his standing with the company without eating his own words.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Crucible — The Empire</dc:title>
  <dc:subject>PptxGenJS Presentation</dc:subject>
  <dc:creator>Ad Astra Human Performance</dc:creator>
  <cp:lastModifiedBy>Ad Astra Human Performance</cp:lastModifiedBy>
  <cp:revision>1</cp:revision>
  <dcterms:created xsi:type="dcterms:W3CDTF">2026-08-27T08:51:43Z</dcterms:created>
  <dcterms:modified xsi:type="dcterms:W3CDTF">2026-08-27T08:51:43Z</dcterms:modified>
</cp:coreProperties>
</file>