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setting. Explain the spark that starts the story and the change being driven, then advance.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how a round works, then start the game when the room is ready.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discussion. Draw out whose strength was overplayed and when it stopped helping.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the two characters, play the scene under pressure, then advance to the discussion prompts.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320040"/>
          </a:xfrm>
          <a:prstGeom prst="rect">
            <a:avLst/>
          </a:prstGeom>
          <a:noFill/>
          <a:ln/>
        </p:spPr>
        <p:txBody>
          <a:bodyPr wrap="square" rtlCol="0" anchor="ctr"/>
          <a:lstStyle/>
          <a:p>
            <a:pPr indent="0" marL="0">
              <a:buNone/>
            </a:pPr>
            <a:r>
              <a:rPr lang="en-US" sz="1200" b="1" spc="300" kern="0" dirty="0">
                <a:solidFill>
                  <a:srgbClr val="E0B24E"/>
                </a:solidFill>
                <a:latin typeface="Calibri" pitchFamily="34" charset="0"/>
                <a:ea typeface="Calibri" pitchFamily="34" charset="-122"/>
                <a:cs typeface="Calibri" pitchFamily="34" charset="-120"/>
              </a:rPr>
              <a:t>THE CRUCIBLE</a:t>
            </a:r>
            <a:endParaRPr lang="en-US" sz="1200" dirty="0"/>
          </a:p>
        </p:txBody>
      </p:sp>
      <p:sp>
        <p:nvSpPr>
          <p:cNvPr id="3" name="Text 1"/>
          <p:cNvSpPr txBox="1"/>
          <p:nvPr/>
        </p:nvSpPr>
        <p:spPr>
          <a:xfrm>
            <a:off x="640080" y="868680"/>
            <a:ext cx="10972800" cy="1005840"/>
          </a:xfrm>
          <a:prstGeom prst="rect">
            <a:avLst/>
          </a:prstGeom>
          <a:noFill/>
          <a:ln/>
        </p:spPr>
        <p:txBody>
          <a:bodyPr wrap="square" rtlCol="0" anchor="ctr"/>
          <a:lstStyle/>
          <a:p>
            <a:pPr indent="0" marL="0">
              <a:buNone/>
            </a:pPr>
            <a:r>
              <a:rPr lang="en-US" sz="4600" b="1" dirty="0">
                <a:solidFill>
                  <a:srgbClr val="FFFFFF"/>
                </a:solidFill>
                <a:latin typeface="Cambria" pitchFamily="34" charset="0"/>
                <a:ea typeface="Cambria" pitchFamily="34" charset="-122"/>
                <a:cs typeface="Cambria" pitchFamily="34" charset="-120"/>
              </a:rPr>
              <a:t>The Copper Table</a:t>
            </a:r>
            <a:endParaRPr lang="en-US" sz="4600" dirty="0"/>
          </a:p>
        </p:txBody>
      </p:sp>
      <p:sp>
        <p:nvSpPr>
          <p:cNvPr id="4" name="Text 2"/>
          <p:cNvSpPr txBox="1"/>
          <p:nvPr/>
        </p:nvSpPr>
        <p:spPr>
          <a:xfrm>
            <a:off x="640080" y="2148840"/>
            <a:ext cx="5212080" cy="292608"/>
          </a:xfrm>
          <a:prstGeom prst="rect">
            <a:avLst/>
          </a:prstGeom>
          <a:noFill/>
          <a:ln/>
        </p:spPr>
        <p:txBody>
          <a:bodyPr wrap="square" rtlCol="0" anchor="ctr"/>
          <a:lstStyle/>
          <a:p>
            <a:pPr indent="0" marL="0">
              <a:buNone/>
            </a:pPr>
            <a:r>
              <a:rPr lang="en-US" sz="1300" b="1" spc="200" kern="0" dirty="0">
                <a:solidFill>
                  <a:srgbClr val="E0B24E"/>
                </a:solidFill>
                <a:latin typeface="Calibri" pitchFamily="34" charset="0"/>
                <a:ea typeface="Calibri" pitchFamily="34" charset="-122"/>
                <a:cs typeface="Calibri" pitchFamily="34" charset="-120"/>
              </a:rPr>
              <a:t>THE SPARK</a:t>
            </a:r>
            <a:endParaRPr lang="en-US" sz="1300" dirty="0"/>
          </a:p>
        </p:txBody>
      </p:sp>
      <p:sp>
        <p:nvSpPr>
          <p:cNvPr id="5" name="Text 3"/>
          <p:cNvSpPr txBox="1"/>
          <p:nvPr/>
        </p:nvSpPr>
        <p:spPr>
          <a:xfrm>
            <a:off x="64008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Table twelve walked</a:t>
            </a:r>
            <a:endParaRPr lang="en-US" sz="2000" dirty="0"/>
          </a:p>
        </p:txBody>
      </p:sp>
      <p:sp>
        <p:nvSpPr>
          <p:cNvPr id="6" name="Text 4"/>
          <p:cNvSpPr txBox="1"/>
          <p:nvPr/>
        </p:nvSpPr>
        <p:spPr>
          <a:xfrm>
            <a:off x="640080" y="3017520"/>
            <a:ext cx="5212080" cy="329184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spark — before the story starts</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A slammed Friday. A critic was in, unannounced. Orders fired late and hot; a main went to the wrong table; a nut-allergy note was missed and only the floor manager catching it at the pass stopped it reaching the guest. A party of twelve, kept waiting, got up and left. The kitchen turned the covers and everyone went home — and no one wrote a word of it down. “Fridays are always mad. We coped.”</a:t>
            </a:r>
            <a:endParaRPr lang="en-US" sz="1150" dirty="0"/>
          </a:p>
          <a:p>
            <a:pPr indent="0" marL="0">
              <a:lnSpc>
                <a:spcPct val="104000"/>
              </a:lnSpc>
              <a:buNone/>
            </a:pPr>
            <a:endParaRPr lang="en-US" sz="1150" dirty="0"/>
          </a:p>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Then the one-star review landed — “chaos at the pass” — and the bookings dipped. That’s where the story begins.</a:t>
            </a:r>
            <a:endParaRPr lang="en-US" sz="1150" dirty="0"/>
          </a:p>
        </p:txBody>
      </p:sp>
      <p:sp>
        <p:nvSpPr>
          <p:cNvPr id="7" name="Text 5"/>
          <p:cNvSpPr txBox="1"/>
          <p:nvPr/>
        </p:nvSpPr>
        <p:spPr>
          <a:xfrm>
            <a:off x="6309360" y="2148840"/>
            <a:ext cx="5212080" cy="292608"/>
          </a:xfrm>
          <a:prstGeom prst="rect">
            <a:avLst/>
          </a:prstGeom>
          <a:noFill/>
          <a:ln/>
        </p:spPr>
        <p:txBody>
          <a:bodyPr wrap="square" rtlCol="0" anchor="ctr"/>
          <a:lstStyle/>
          <a:p>
            <a:pPr indent="0" marL="0">
              <a:buNone/>
            </a:pPr>
            <a:r>
              <a:rPr lang="en-US" sz="1300" b="1" spc="200" kern="0" dirty="0">
                <a:solidFill>
                  <a:srgbClr val="8CC17E"/>
                </a:solidFill>
                <a:latin typeface="Calibri" pitchFamily="34" charset="0"/>
                <a:ea typeface="Calibri" pitchFamily="34" charset="-122"/>
                <a:cs typeface="Calibri" pitchFamily="34" charset="-120"/>
              </a:rPr>
              <a:t>THE CHANGE</a:t>
            </a:r>
            <a:endParaRPr lang="en-US" sz="1300" dirty="0"/>
          </a:p>
        </p:txBody>
      </p:sp>
      <p:sp>
        <p:nvSpPr>
          <p:cNvPr id="8" name="Text 6"/>
          <p:cNvSpPr txBox="1"/>
          <p:nvPr/>
        </p:nvSpPr>
        <p:spPr>
          <a:xfrm>
            <a:off x="6309360" y="2450592"/>
            <a:ext cx="5212080" cy="502920"/>
          </a:xfrm>
          <a:prstGeom prst="rect">
            <a:avLst/>
          </a:prstGeom>
          <a:noFill/>
          <a:ln/>
        </p:spPr>
        <p:txBody>
          <a:bodyPr wrap="square"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“One Pass”</a:t>
            </a:r>
            <a:endParaRPr lang="en-US" sz="2000" dirty="0"/>
          </a:p>
        </p:txBody>
      </p:sp>
      <p:sp>
        <p:nvSpPr>
          <p:cNvPr id="9" name="Text 7"/>
          <p:cNvSpPr txBox="1"/>
          <p:nvPr/>
        </p:nvSpPr>
        <p:spPr>
          <a:xfrm>
            <a:off x="6309360" y="3017520"/>
            <a:ext cx="5212080" cy="822960"/>
          </a:xfrm>
          <a:prstGeom prst="rect">
            <a:avLst/>
          </a:prstGeom>
          <a:noFill/>
          <a:ln/>
        </p:spPr>
        <p:txBody>
          <a:bodyPr wrap="square" rtlCol="0" anchor="t"/>
          <a:lstStyle/>
          <a:p>
            <a:pPr indent="0" marL="0">
              <a:lnSpc>
                <a:spcPct val="104000"/>
              </a:lnSpc>
              <a:buNone/>
            </a:pPr>
            <a:r>
              <a:rPr lang="en-US" sz="1150" dirty="0">
                <a:solidFill>
                  <a:srgbClr val="D9E2F2"/>
                </a:solidFill>
                <a:latin typeface="Calibri" pitchFamily="34" charset="0"/>
                <a:ea typeface="Calibri" pitchFamily="34" charset="-122"/>
                <a:cs typeface="Calibri" pitchFamily="34" charset="-120"/>
              </a:rPr>
              <a:t>The change being driven</a:t>
            </a:r>
            <a:endParaRPr lang="en-US" sz="1150" dirty="0"/>
          </a:p>
        </p:txBody>
      </p:sp>
      <p:sp>
        <p:nvSpPr>
          <p:cNvPr id="10" name="Text 8"/>
          <p:cNvSpPr txBox="1"/>
          <p:nvPr/>
        </p:nvSpPr>
        <p:spPr>
          <a:xfrm>
            <a:off x="6355080" y="3886200"/>
            <a:ext cx="5166360" cy="2377440"/>
          </a:xfrm>
          <a:prstGeom prst="rect">
            <a:avLst/>
          </a:prstGeom>
          <a:noFill/>
          <a:ln/>
        </p:spPr>
        <p:txBody>
          <a:bodyPr wrap="square" rtlCol="0" anchor="t"/>
          <a:lstStyle/>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One standard. A plate that isn’t right doesn’t leave the pass. No ego, no exceptions.</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Anyone can call it. A commis or a server can stop a plate or flag a problem. Speaking up is the job, not cheek.</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The floor has a voice. Kitchen and floor actually talk — allergies, timings, a table in trouble get raised and heard.</a:t>
            </a:r>
            <a:endParaRPr lang="en-US" sz="1150" dirty="0"/>
          </a:p>
          <a:p>
            <a:pPr marL="342900" indent="-342900">
              <a:spcAft>
                <a:spcPts val="600"/>
              </a:spcAft>
              <a:buSzPct val="100000"/>
              <a:buChar char="•"/>
            </a:pPr>
            <a:r>
              <a:rPr lang="en-US" sz="1150" dirty="0">
                <a:solidFill>
                  <a:srgbClr val="D9E2F2"/>
                </a:solidFill>
                <a:latin typeface="Calibri" pitchFamily="34" charset="0"/>
                <a:ea typeface="Calibri" pitchFamily="34" charset="-122"/>
                <a:cs typeface="Calibri" pitchFamily="34" charset="-120"/>
              </a:rPr>
              <a:t>No blame. Own a mistake early, fix it, learn. Nobody gets humiliated for honesty.</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4 · Enlist the team  ·  4. The Line-Up</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Watch the gap between Marco’s words and his body — what did the juniors read? And when did Ana’s push make a genuine yes impossible?</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Ana have set Marco up to back it willingly rather than trapping him? How could Marco have disagreed in private yet carried it in public? Find each one’s step-back.</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5 · Remove the barrier</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5. Not During Service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The barrier is Marco’s proud, unwritten rule: nothing from the floor during service unless the building’s on fire — servers do not interrupt the pass. Tonight the floor sees something that matters: a guest declares a serious allergy after ordering, and the critic is back at table six. Exactly the information that should change what leaves the pass. And the rule says: don’t interrupt. Ana has to break the barrier in real time, then end it for good.</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Nadia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has the information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an urgent problem to reach the pass and be acted on,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guards the pass</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service kept calm and undistracted, his rule respected.</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5 · Remove the barrier  ·  5. Not During Service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The information was right there. What in each of them stopped it landing — his reflex to guard, her way of raising it? Name the exact beat it failed.</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Nadia have made it impossible to ignore without a scene? How could Marco have let the floor in without feeling he’d lost his deck? What’s the version where the guest is safe and Marco keeps his pride?</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6 · Generate a win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6. The Send-Back</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heaving Saturday. New commis Leo does exactly what One Pass was built for — stops a plate at the pass: spots a garnish that’s a listed allergen on a dish about to go out, and calls it. Marco, at the pass, honours it: plate held, fixed, sent right. The most junior person in the kitchen was heard, and was right — and a bad night for a guest (maybe the critic) was avoided. Ana wants the whole team to hear about it by tomorrow. But holding the plate cost a table two minutes and a comp, and the doubters are already framing it: ‘so now we bin food because a commis got jumpy?’</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Leo</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made the call</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his call to stand — and, quietly, to be recognised for it.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runs the pass</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service moving and not turn a junior’s call into a Thing.</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6 · Generate a win  ·  6. The Send-Back</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A real win, and two ways to fumble it. When did Leo’s pride start to undercut his own case? When did Marco’s ‘keep it moving’ quietly bury the thing worth celebrating?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How could Leo have let the win speak for itself? How could Marco have honoured a junior’s call without feeling smaller for it? What would ‘name it, mean it, move on’ look like?</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7 · Sustain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7. Just Get the Covers Out</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After the send-back, everyone feels the point is made and eases off. Then Friday falls apart: two cooks off sick, a double-booked party, a walk-in rush, the dishwasher broken, a tired team. Under the pressure the old ways creep back — plates pushed out fast and unchecked, a marginal call let slide, ‘we’ve proved One Pass, tonight let’s just get the covers out.’ The residue of the old restaurant — the unfixed habits, the not-yet-convinced cooks — is still there. Ana has to keep pressing the dull consolidation exactly when the mood says it’s won.</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holds the line</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standard kept even on the night from hell — no ‘just tonight’.</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Jess</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drowning tonight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just survive the service — ‘we proved the point, tonight we get the covers out’.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7 · Sustain the change  ·  7. Just Get the Covers Out</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Both want the restaurant to win — and tonight they collide anyway. When did Ana’s standard go blind to the room, and Jess’s coping become quiet backsliding?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Where’s the line between flexing and folding? What could Ana bend without breaking the standard? What could Jess hold even while drowning? Name each one’s step-back.</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8 · Anchor the change</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8. House Standard</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One Pass works — on Ana’s shifts, under Ana’s eye. But hiring, the way new starters are trained, the rota, the recipe cards, how sections and tips are shared — all still run the old way. The night Ana is off, or moves on, it slides back. To make it stick it has to be baked into the boring machinery: what a new starter is taught on day one, what’s written on the cards, who gets hired and promoted to section chef. And Marco’s arc lands here: does he become the keeper of the standard, or the quiet drift back once the pressure’s off?</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wants it permanent</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One Pass baked into hiring, training, rota and rewards before attention moves on.</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the keeper — or not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get back to just cooking now the crisis is over; the fuss can stop.</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8 · Anchor the change  ·  8. House Standard</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No crisis, no spotlight — the hardest place to hold a change. When did Ana’s push become nagging, and Marco’s ‘it’s fine now’ become the first step back to the old kitchen?</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What’s the smallest permanent thing that keeps it alive without a crusade? What would it take for Marco to *own* the standard rather than tolerate it? Where does each step back?</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48640"/>
            <a:ext cx="10058400" cy="292608"/>
          </a:xfrm>
          <a:prstGeom prst="rect">
            <a:avLst/>
          </a:prstGeom>
          <a:noFill/>
          <a:ln/>
        </p:spPr>
        <p:txBody>
          <a:bodyPr wrap="square" rtlCol="0" anchor="ctr"/>
          <a:lstStyle/>
          <a:p>
            <a:pPr indent="0" marL="0">
              <a:buNone/>
            </a:pPr>
            <a:r>
              <a:rPr lang="en-US" sz="1200" b="1" spc="250" kern="0" dirty="0">
                <a:solidFill>
                  <a:srgbClr val="A06616"/>
                </a:solidFill>
                <a:latin typeface="Calibri" pitchFamily="34" charset="0"/>
                <a:ea typeface="Calibri" pitchFamily="34" charset="-122"/>
                <a:cs typeface="Calibri" pitchFamily="34" charset="-120"/>
              </a:rPr>
              <a:t>BEFORE WE START</a:t>
            </a:r>
            <a:endParaRPr lang="en-US" sz="1200" dirty="0"/>
          </a:p>
        </p:txBody>
      </p:sp>
      <p:sp>
        <p:nvSpPr>
          <p:cNvPr id="3" name="Text 1"/>
          <p:cNvSpPr txBox="1"/>
          <p:nvPr/>
        </p:nvSpPr>
        <p:spPr>
          <a:xfrm>
            <a:off x="640080" y="868680"/>
            <a:ext cx="10058400" cy="822960"/>
          </a:xfrm>
          <a:prstGeom prst="rect">
            <a:avLst/>
          </a:prstGeom>
          <a:noFill/>
          <a:ln/>
        </p:spPr>
        <p:txBody>
          <a:bodyPr wrap="square" rtlCol="0" anchor="ctr"/>
          <a:lstStyle/>
          <a:p>
            <a:pPr indent="0" marL="0">
              <a:buNone/>
            </a:pPr>
            <a:r>
              <a:rPr lang="en-US" sz="4000" b="1" dirty="0">
                <a:solidFill>
                  <a:srgbClr val="1B2A44"/>
                </a:solidFill>
                <a:latin typeface="Cambria" pitchFamily="34" charset="0"/>
                <a:ea typeface="Cambria" pitchFamily="34" charset="-122"/>
                <a:cs typeface="Cambria" pitchFamily="34" charset="-120"/>
              </a:rPr>
              <a:t>How to play</a:t>
            </a:r>
            <a:endParaRPr lang="en-US" sz="4000" dirty="0"/>
          </a:p>
        </p:txBody>
      </p:sp>
      <p:sp>
        <p:nvSpPr>
          <p:cNvPr id="4" name="Text 2"/>
          <p:cNvSpPr txBox="1"/>
          <p:nvPr/>
        </p:nvSpPr>
        <p:spPr>
          <a:xfrm>
            <a:off x="685800" y="1920240"/>
            <a:ext cx="6766560" cy="4206240"/>
          </a:xfrm>
          <a:prstGeom prst="rect">
            <a:avLst/>
          </a:prstGeom>
          <a:noFill/>
          <a:ln/>
        </p:spPr>
        <p:txBody>
          <a:bodyPr wrap="square" rtlCol="0" anchor="t"/>
          <a:lstStyle/>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You get a secret role. On your screen you’ll see a character to play, what they want, and the style to play them in — it’s a part, not you.</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Play the scene. Go after what your character wants. Lean into the strength — and let it run a little too far.</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Watch for cues. The instructor may flash a nudge to your screen mid-scene — roll with it.</a:t>
            </a:r>
            <a:endParaRPr lang="en-US" sz="1600" dirty="0"/>
          </a:p>
          <a:p>
            <a:pPr marL="342900" indent="-342900">
              <a:spcAft>
                <a:spcPts val="1400"/>
              </a:spcAft>
              <a:buSzPct val="100000"/>
              <a:buFont typeface="+mj-lt"/>
              <a:buAutoNum type="arabicPeriod" startAt="1"/>
            </a:pPr>
            <a:r>
              <a:rPr lang="en-US" sz="1600" dirty="0">
                <a:solidFill>
                  <a:srgbClr val="2B3444"/>
                </a:solidFill>
                <a:latin typeface="Calibri" pitchFamily="34" charset="0"/>
                <a:ea typeface="Calibri" pitchFamily="34" charset="-122"/>
                <a:cs typeface="Calibri" pitchFamily="34" charset="-120"/>
              </a:rPr>
              <a:t>Then rate it, together. After each scene everyone (except the person played) holds up a card — did they get their way?</a:t>
            </a:r>
            <a:endParaRPr lang="en-US" sz="1600" dirty="0"/>
          </a:p>
        </p:txBody>
      </p:sp>
      <p:sp>
        <p:nvSpPr>
          <p:cNvPr id="5" name="Text 3"/>
          <p:cNvSpPr txBox="1"/>
          <p:nvPr/>
        </p:nvSpPr>
        <p:spPr>
          <a:xfrm>
            <a:off x="7955280" y="1874520"/>
            <a:ext cx="4023360" cy="320040"/>
          </a:xfrm>
          <a:prstGeom prst="rect">
            <a:avLst/>
          </a:prstGeom>
          <a:noFill/>
          <a:ln/>
        </p:spPr>
        <p:txBody>
          <a:bodyPr wrap="square" rtlCol="0" anchor="ctr"/>
          <a:lstStyle/>
          <a:p>
            <a:pPr algn="ctr" indent="0" marL="0">
              <a:buNone/>
            </a:pPr>
            <a:r>
              <a:rPr lang="en-US" sz="1100" i="1" dirty="0">
                <a:solidFill>
                  <a:srgbClr val="5B6472"/>
                </a:solidFill>
                <a:latin typeface="Calibri" pitchFamily="34" charset="0"/>
                <a:ea typeface="Calibri" pitchFamily="34" charset="-122"/>
                <a:cs typeface="Calibri" pitchFamily="34" charset="-120"/>
              </a:rPr>
              <a:t>They vote by holding up a card</a:t>
            </a:r>
            <a:endParaRPr lang="en-US" sz="1100" dirty="0"/>
          </a:p>
        </p:txBody>
      </p:sp>
      <p:sp>
        <p:nvSpPr>
          <p:cNvPr id="6" name="Shape 4"/>
          <p:cNvSpPr/>
          <p:nvPr/>
        </p:nvSpPr>
        <p:spPr>
          <a:xfrm>
            <a:off x="7955280" y="2331720"/>
            <a:ext cx="1207008" cy="1645920"/>
          </a:xfrm>
          <a:prstGeom prst="roundRect">
            <a:avLst>
              <a:gd name="adj" fmla="val 6818"/>
            </a:avLst>
          </a:prstGeom>
          <a:solidFill>
            <a:srgbClr val="4F9D4A"/>
          </a:solidFill>
          <a:ln/>
          <a:effectLst>
            <a:outerShdw sx="100000" sy="100000" kx="0" ky="0" algn="bl" rotWithShape="0" blurRad="63500" dist="25400" dir="5400000">
              <a:srgbClr val="9AA0A8">
                <a:alpha val="40000"/>
              </a:srgbClr>
            </a:outerShdw>
          </a:effectLst>
        </p:spPr>
      </p:sp>
      <p:sp>
        <p:nvSpPr>
          <p:cNvPr id="7" name="Text 5"/>
          <p:cNvSpPr txBox="1"/>
          <p:nvPr/>
        </p:nvSpPr>
        <p:spPr>
          <a:xfrm>
            <a:off x="7845552"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Got their way</a:t>
            </a:r>
            <a:endParaRPr lang="en-US" sz="1100" dirty="0"/>
          </a:p>
        </p:txBody>
      </p:sp>
      <p:sp>
        <p:nvSpPr>
          <p:cNvPr id="8" name="Shape 6"/>
          <p:cNvSpPr/>
          <p:nvPr/>
        </p:nvSpPr>
        <p:spPr>
          <a:xfrm>
            <a:off x="9363456" y="2331720"/>
            <a:ext cx="1207008" cy="1645920"/>
          </a:xfrm>
          <a:prstGeom prst="roundRect">
            <a:avLst>
              <a:gd name="adj" fmla="val 6818"/>
            </a:avLst>
          </a:prstGeom>
          <a:solidFill>
            <a:srgbClr val="D6A531"/>
          </a:solidFill>
          <a:ln/>
          <a:effectLst>
            <a:outerShdw sx="100000" sy="100000" kx="0" ky="0" algn="bl" rotWithShape="0" blurRad="63500" dist="25400" dir="5400000">
              <a:srgbClr val="9AA0A8">
                <a:alpha val="40000"/>
              </a:srgbClr>
            </a:outerShdw>
          </a:effectLst>
        </p:spPr>
      </p:sp>
      <p:sp>
        <p:nvSpPr>
          <p:cNvPr id="9" name="Text 7"/>
          <p:cNvSpPr txBox="1"/>
          <p:nvPr/>
        </p:nvSpPr>
        <p:spPr>
          <a:xfrm>
            <a:off x="9253728"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Mixed</a:t>
            </a:r>
            <a:endParaRPr lang="en-US" sz="1100" dirty="0"/>
          </a:p>
        </p:txBody>
      </p:sp>
      <p:sp>
        <p:nvSpPr>
          <p:cNvPr id="10" name="Shape 8"/>
          <p:cNvSpPr/>
          <p:nvPr/>
        </p:nvSpPr>
        <p:spPr>
          <a:xfrm>
            <a:off x="10771632" y="2331720"/>
            <a:ext cx="1207008" cy="1645920"/>
          </a:xfrm>
          <a:prstGeom prst="roundRect">
            <a:avLst>
              <a:gd name="adj" fmla="val 6818"/>
            </a:avLst>
          </a:prstGeom>
          <a:solidFill>
            <a:srgbClr val="CF4632"/>
          </a:solidFill>
          <a:ln/>
          <a:effectLst>
            <a:outerShdw sx="100000" sy="100000" kx="0" ky="0" algn="bl" rotWithShape="0" blurRad="63500" dist="25400" dir="5400000">
              <a:srgbClr val="9AA0A8">
                <a:alpha val="40000"/>
              </a:srgbClr>
            </a:outerShdw>
          </a:effectLst>
        </p:spPr>
      </p:sp>
      <p:sp>
        <p:nvSpPr>
          <p:cNvPr id="11" name="Text 9"/>
          <p:cNvSpPr txBox="1"/>
          <p:nvPr/>
        </p:nvSpPr>
        <p:spPr>
          <a:xfrm>
            <a:off x="10661904" y="4032504"/>
            <a:ext cx="1426464" cy="329184"/>
          </a:xfrm>
          <a:prstGeom prst="rect">
            <a:avLst/>
          </a:prstGeom>
          <a:noFill/>
          <a:ln/>
        </p:spPr>
        <p:txBody>
          <a:bodyPr wrap="square" rtlCol="0" anchor="ctr"/>
          <a:lstStyle/>
          <a:p>
            <a:pPr algn="ctr" indent="0" marL="0">
              <a:buNone/>
            </a:pPr>
            <a:r>
              <a:rPr lang="en-US" sz="1100" b="1" dirty="0">
                <a:solidFill>
                  <a:srgbClr val="1B2A44"/>
                </a:solidFill>
                <a:latin typeface="Calibri" pitchFamily="34" charset="0"/>
                <a:ea typeface="Calibri" pitchFamily="34" charset="-122"/>
                <a:cs typeface="Calibri" pitchFamily="34" charset="-120"/>
              </a:rPr>
              <a:t>Lost it</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1 · Create urgency</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1. Table Twelve, Again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slammed Friday. To turn tables fast, Marco pushes plates out hot and rushed. A main goes to the wrong table; a nut-allergy ticket is missed and only Nadia catching it at the pass stops it reaching the guest; a big table, kept waiting, nearly walks. They get through the night — covers turned, tips good. After close, Ana lays tonight’s comps and complaints beside the one-star review from three weeks ago. Same night, same picture. And nobody was going to write it up.</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sees the danger</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crew to accept last night was a near-disaster and change how we run service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ran the pass</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it logged as a normal, well-handled Friday — no drama, no new rules.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1 · Create urgency  ·  1. Table Twelve, Again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Pin the exact moment Ana’s conviction tipped into hectoring, and Marco’s confidence into steamrolling. What did their faces — and the juniors’ faces — do?</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Ana have done to be heard without turning up the volume? What could Marco have done to keep his standing without crushing the point? Where was the two-second gap where either could have stepped back?</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2 · Build a coalition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2. Who’s In</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Ana needs a core team with real pull: Marco (the kitchen follows him), Nadia (the floor), Jess (the young cooks trust her), and Tom’s blessing. Over Sunday prep and a drink after service she works for a commitment. Everyone agrees it matters. Nobody wants to spend their own standing on it. Marco won’t put his name to it. Nadia has raised the floor-and-kitchen thing for years and been ignored — so why believe it changes now.</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the coalition</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Nadia’s name, time and the floor’s trust behind the change, starting now.</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Nadia</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burned before</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proof this isn’t another fad before she spends a shred of credibility on it.</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2 · Build a coalition  ·  2. Who’s In</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When did Ana’s selling start to sound like pressure, and Nadia’s caution harden into a wall? Who actually moved, and who just went quiet?</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would have earned Nadia’s yes instead of chasing it? What would let Nadia test the promise without slamming the door? Name the step-back for each.</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3 · Form the vision</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3. What Good Looks Like</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dead Tuesday, and the argument finally has air. Two futures. Ana’s One Pass: a clear standard, anyone can stop a plate, floor and kitchen talk, mistakes owned without blame. Marco’s counter: a kitchen runs on the chef’s authority and feel; systems make robots, strip the soul out of the food, and have you binning good plates and stalling service while a commis second-guesses everything. Tom likes Marco’s version — it’s cheaper and faster. Both are honestly defensible.</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trust the system</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room to commit to One Pass — a clear standard anyone can uphold.</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trust the chef</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the kitchen kept on his judgement and feel, not a rulebook.</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1E8"/>
        </a:solidFill>
      </p:bgPr>
    </p:bg>
    <p:spTree>
      <p:nvGrpSpPr>
        <p:cNvPr id="1" name=""/>
        <p:cNvGrpSpPr/>
        <p:nvPr/>
      </p:nvGrpSpPr>
      <p:grpSpPr>
        <a:xfrm>
          <a:off x="0" y="0"/>
          <a:ext cx="0" cy="0"/>
          <a:chOff x="0" y="0"/>
          <a:chExt cx="0" cy="0"/>
        </a:xfrm>
      </p:grpSpPr>
      <p:sp>
        <p:nvSpPr>
          <p:cNvPr id="2" name="Text 0"/>
          <p:cNvSpPr txBox="1"/>
          <p:nvPr/>
        </p:nvSpPr>
        <p:spPr>
          <a:xfrm>
            <a:off x="640080" y="502920"/>
            <a:ext cx="10972800" cy="292608"/>
          </a:xfrm>
          <a:prstGeom prst="rect">
            <a:avLst/>
          </a:prstGeom>
          <a:noFill/>
          <a:ln/>
        </p:spPr>
        <p:txBody>
          <a:bodyPr wrap="square" rtlCol="0" anchor="ctr"/>
          <a:lstStyle/>
          <a:p>
            <a:pPr indent="0" marL="0">
              <a:buNone/>
            </a:pPr>
            <a:r>
              <a:rPr lang="en-US" sz="1200" spc="100" kern="0" dirty="0">
                <a:solidFill>
                  <a:srgbClr val="5B6472"/>
                </a:solidFill>
                <a:latin typeface="Calibri" pitchFamily="34" charset="0"/>
                <a:ea typeface="Calibri" pitchFamily="34" charset="-122"/>
                <a:cs typeface="Calibri" pitchFamily="34" charset="-120"/>
              </a:rPr>
              <a:t>3 · Form the vision  ·  3. What Good Looks Like</a:t>
            </a:r>
            <a:endParaRPr lang="en-US" sz="1200" dirty="0"/>
          </a:p>
        </p:txBody>
      </p:sp>
      <p:sp>
        <p:nvSpPr>
          <p:cNvPr id="3" name="Text 1"/>
          <p:cNvSpPr txBox="1"/>
          <p:nvPr/>
        </p:nvSpPr>
        <p:spPr>
          <a:xfrm>
            <a:off x="640080" y="868680"/>
            <a:ext cx="10972800" cy="822960"/>
          </a:xfrm>
          <a:prstGeom prst="rect">
            <a:avLst/>
          </a:prstGeom>
          <a:noFill/>
          <a:ln/>
        </p:spPr>
        <p:txBody>
          <a:bodyPr wrap="square" rtlCol="0" anchor="ctr"/>
          <a:lstStyle/>
          <a:p>
            <a:pPr indent="0" marL="0">
              <a:buNone/>
            </a:pPr>
            <a:r>
              <a:rPr lang="en-US" sz="3600" b="1" dirty="0">
                <a:solidFill>
                  <a:srgbClr val="3F7A38"/>
                </a:solidFill>
                <a:latin typeface="Cambria" pitchFamily="34" charset="0"/>
                <a:ea typeface="Cambria" pitchFamily="34" charset="-122"/>
                <a:cs typeface="Cambria" pitchFamily="34" charset="-120"/>
              </a:rPr>
              <a:t>Watch, then discuss</a:t>
            </a:r>
            <a:endParaRPr lang="en-US" sz="3600" dirty="0"/>
          </a:p>
        </p:txBody>
      </p:sp>
      <p:sp>
        <p:nvSpPr>
          <p:cNvPr id="4" name="Text 2"/>
          <p:cNvSpPr txBox="1"/>
          <p:nvPr/>
        </p:nvSpPr>
        <p:spPr>
          <a:xfrm>
            <a:off x="868680" y="2103120"/>
            <a:ext cx="10424160" cy="4023360"/>
          </a:xfrm>
          <a:prstGeom prst="rect">
            <a:avLst/>
          </a:prstGeom>
          <a:noFill/>
          <a:ln/>
        </p:spPr>
        <p:txBody>
          <a:bodyPr wrap="square" rtlCol="0" anchor="t"/>
          <a:lstStyle/>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This is a values fight in disguise. When did ‘my idea’ and ‘my craft’ stop being about the restaurant and start being about winning?</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Whose strength was overdone — and would a smaller dose have worked better?</a:t>
            </a:r>
            <a:endParaRPr lang="en-US" sz="2000" dirty="0"/>
          </a:p>
          <a:p>
            <a:pPr marL="342900" indent="-342900">
              <a:lnSpc>
                <a:spcPct val="105000"/>
              </a:lnSpc>
              <a:spcAft>
                <a:spcPts val="1800"/>
              </a:spcAft>
              <a:buSzPct val="100000"/>
              <a:buChar char="•"/>
            </a:pPr>
            <a:r>
              <a:rPr lang="en-US" sz="2000" dirty="0">
                <a:solidFill>
                  <a:srgbClr val="2B3444"/>
                </a:solidFill>
                <a:latin typeface="Calibri" pitchFamily="34" charset="0"/>
                <a:ea typeface="Calibri" pitchFamily="34" charset="-122"/>
                <a:cs typeface="Calibri" pitchFamily="34" charset="-120"/>
              </a:rPr>
              <a:t>What could each have conceded that was actually true, without surrendering what matters? What would ‘disagree, and still pick one direction’ have looked like?</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502920"/>
            <a:ext cx="7315200" cy="292608"/>
          </a:xfrm>
          <a:prstGeom prst="rect">
            <a:avLst/>
          </a:prstGeom>
          <a:noFill/>
          <a:ln/>
        </p:spPr>
        <p:txBody>
          <a:bodyPr wrap="square" rtlCol="0" anchor="ctr"/>
          <a:lstStyle/>
          <a:p>
            <a:pPr indent="0" marL="0">
              <a:buNone/>
            </a:pPr>
            <a:r>
              <a:rPr lang="en-US" sz="1300" b="1" spc="150" kern="0" dirty="0">
                <a:solidFill>
                  <a:srgbClr val="A06616"/>
                </a:solidFill>
                <a:latin typeface="Calibri" pitchFamily="34" charset="0"/>
                <a:ea typeface="Calibri" pitchFamily="34" charset="-122"/>
                <a:cs typeface="Calibri" pitchFamily="34" charset="-120"/>
              </a:rPr>
              <a:t>4 · Enlist the team</a:t>
            </a:r>
            <a:endParaRPr lang="en-US" sz="1300" dirty="0"/>
          </a:p>
        </p:txBody>
      </p:sp>
      <p:sp>
        <p:nvSpPr>
          <p:cNvPr id="3" name="Text 1"/>
          <p:cNvSpPr txBox="1"/>
          <p:nvPr/>
        </p:nvSpPr>
        <p:spPr>
          <a:xfrm>
            <a:off x="7955280" y="502920"/>
            <a:ext cx="3657600" cy="292608"/>
          </a:xfrm>
          <a:prstGeom prst="rect">
            <a:avLst/>
          </a:prstGeom>
          <a:noFill/>
          <a:ln/>
        </p:spPr>
        <p:txBody>
          <a:bodyPr wrap="square" rtlCol="0" anchor="ctr"/>
          <a:lstStyle/>
          <a:p>
            <a:pPr algn="r" indent="0" marL="0">
              <a:buNone/>
            </a:pPr>
            <a:r>
              <a:rPr lang="en-US" sz="1100" spc="100" kern="0" dirty="0">
                <a:solidFill>
                  <a:srgbClr val="5B6472"/>
                </a:solidFill>
                <a:latin typeface="Calibri" pitchFamily="34" charset="0"/>
                <a:ea typeface="Calibri" pitchFamily="34" charset="-122"/>
                <a:cs typeface="Calibri" pitchFamily="34" charset="-120"/>
              </a:rPr>
              <a:t>The Copper Table</a:t>
            </a:r>
            <a:endParaRPr lang="en-US" sz="1100" dirty="0"/>
          </a:p>
        </p:txBody>
      </p:sp>
      <p:sp>
        <p:nvSpPr>
          <p:cNvPr id="4" name="Text 2"/>
          <p:cNvSpPr txBox="1"/>
          <p:nvPr/>
        </p:nvSpPr>
        <p:spPr>
          <a:xfrm>
            <a:off x="640080" y="822960"/>
            <a:ext cx="10972800" cy="777240"/>
          </a:xfrm>
          <a:prstGeom prst="rect">
            <a:avLst/>
          </a:prstGeom>
          <a:noFill/>
          <a:ln/>
        </p:spPr>
        <p:txBody>
          <a:bodyPr wrap="square" rtlCol="0" anchor="ctr"/>
          <a:lstStyle/>
          <a:p>
            <a:pPr indent="0" marL="0">
              <a:buNone/>
            </a:pPr>
            <a:r>
              <a:rPr lang="en-US" sz="3200" b="1" dirty="0">
                <a:solidFill>
                  <a:srgbClr val="1B2A44"/>
                </a:solidFill>
                <a:latin typeface="Cambria" pitchFamily="34" charset="0"/>
                <a:ea typeface="Cambria" pitchFamily="34" charset="-122"/>
                <a:cs typeface="Cambria" pitchFamily="34" charset="-120"/>
              </a:rPr>
              <a:t>4. The Line-Up</a:t>
            </a:r>
            <a:endParaRPr lang="en-US" sz="3200" dirty="0"/>
          </a:p>
        </p:txBody>
      </p:sp>
      <p:sp>
        <p:nvSpPr>
          <p:cNvPr id="5" name="Text 3"/>
          <p:cNvSpPr txBox="1"/>
          <p:nvPr/>
        </p:nvSpPr>
        <p:spPr>
          <a:xfrm>
            <a:off x="640080" y="1783080"/>
            <a:ext cx="10881360" cy="1234440"/>
          </a:xfrm>
          <a:prstGeom prst="rect">
            <a:avLst/>
          </a:prstGeom>
          <a:noFill/>
          <a:ln/>
        </p:spPr>
        <p:txBody>
          <a:bodyPr wrap="square" rtlCol="0" anchor="t"/>
          <a:lstStyle/>
          <a:p>
            <a:pPr indent="0" marL="0">
              <a:lnSpc>
                <a:spcPct val="103000"/>
              </a:lnSpc>
              <a:buNone/>
            </a:pPr>
            <a:r>
              <a:rPr lang="en-US" sz="1450" dirty="0">
                <a:solidFill>
                  <a:srgbClr val="2B3444"/>
                </a:solidFill>
                <a:latin typeface="Calibri" pitchFamily="34" charset="0"/>
                <a:ea typeface="Calibri" pitchFamily="34" charset="-122"/>
                <a:cs typeface="Calibri" pitchFamily="34" charset="-120"/>
              </a:rPr>
              <a:t>A fully-booked Saturday, an anniversary party in, and the whole team — kitchen and floor, new starters included — is at the pre-service line-up. The vision only travels if Marco backs it here, out loud. If he folds his arms or mutters ‘in my day we just cooked,’ every young cook and server reads it in a second and One Pass dies at the pass. Their sections follow them, not Ana.</a:t>
            </a:r>
            <a:endParaRPr lang="en-US" sz="1450" dirty="0"/>
          </a:p>
        </p:txBody>
      </p:sp>
      <p:sp>
        <p:nvSpPr>
          <p:cNvPr id="6" name="Shape 4"/>
          <p:cNvSpPr/>
          <p:nvPr/>
        </p:nvSpPr>
        <p:spPr>
          <a:xfrm>
            <a:off x="640080" y="3200400"/>
            <a:ext cx="5349240" cy="2468880"/>
          </a:xfrm>
          <a:prstGeom prst="roundRect">
            <a:avLst>
              <a:gd name="adj" fmla="val 2222"/>
            </a:avLst>
          </a:prstGeom>
          <a:solidFill>
            <a:srgbClr val="F6EEDD"/>
          </a:solidFill>
          <a:ln w="12700">
            <a:solidFill>
              <a:srgbClr val="DCDFE6"/>
            </a:solidFill>
            <a:prstDash val="solid"/>
          </a:ln>
        </p:spPr>
      </p:sp>
      <p:sp>
        <p:nvSpPr>
          <p:cNvPr id="7" name="Shape 5"/>
          <p:cNvSpPr/>
          <p:nvPr/>
        </p:nvSpPr>
        <p:spPr>
          <a:xfrm>
            <a:off x="896112" y="3511296"/>
            <a:ext cx="146304" cy="146304"/>
          </a:xfrm>
          <a:prstGeom prst="ellipse">
            <a:avLst/>
          </a:prstGeom>
          <a:solidFill>
            <a:srgbClr val="A06616"/>
          </a:solidFill>
          <a:ln/>
        </p:spPr>
      </p:sp>
      <p:sp>
        <p:nvSpPr>
          <p:cNvPr id="8" name="Text 6"/>
          <p:cNvSpPr txBox="1"/>
          <p:nvPr/>
        </p:nvSpPr>
        <p:spPr>
          <a:xfrm>
            <a:off x="114300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Ana</a:t>
            </a:r>
            <a:endParaRPr lang="en-US" sz="2000" dirty="0"/>
          </a:p>
        </p:txBody>
      </p:sp>
      <p:sp>
        <p:nvSpPr>
          <p:cNvPr id="9" name="Text 7"/>
          <p:cNvSpPr txBox="1"/>
          <p:nvPr/>
        </p:nvSpPr>
        <p:spPr>
          <a:xfrm>
            <a:off x="114300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needs it carried</a:t>
            </a:r>
            <a:endParaRPr lang="en-US" sz="1200" dirty="0"/>
          </a:p>
        </p:txBody>
      </p:sp>
      <p:sp>
        <p:nvSpPr>
          <p:cNvPr id="10" name="Text 8"/>
          <p:cNvSpPr txBox="1"/>
          <p:nvPr/>
        </p:nvSpPr>
        <p:spPr>
          <a:xfrm>
            <a:off x="914400" y="4297680"/>
            <a:ext cx="4800600" cy="256032"/>
          </a:xfrm>
          <a:prstGeom prst="rect">
            <a:avLst/>
          </a:prstGeom>
          <a:noFill/>
          <a:ln/>
        </p:spPr>
        <p:txBody>
          <a:bodyPr wrap="square" rtlCol="0" anchor="ctr"/>
          <a:lstStyle/>
          <a:p>
            <a:pPr indent="0" marL="0">
              <a:buNone/>
            </a:pPr>
            <a:r>
              <a:rPr lang="en-US" sz="1000" b="1" spc="150" kern="0" dirty="0">
                <a:solidFill>
                  <a:srgbClr val="A06616"/>
                </a:solidFill>
                <a:latin typeface="Calibri" pitchFamily="34" charset="0"/>
                <a:ea typeface="Calibri" pitchFamily="34" charset="-122"/>
                <a:cs typeface="Calibri" pitchFamily="34" charset="-120"/>
              </a:rPr>
              <a:t>WANTS</a:t>
            </a:r>
            <a:endParaRPr lang="en-US" sz="1000" dirty="0"/>
          </a:p>
        </p:txBody>
      </p:sp>
      <p:sp>
        <p:nvSpPr>
          <p:cNvPr id="11" name="Text 9"/>
          <p:cNvSpPr txBox="1"/>
          <p:nvPr/>
        </p:nvSpPr>
        <p:spPr>
          <a:xfrm>
            <a:off x="91440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Marco to back One Pass out loud, now, in front of the whole team.</a:t>
            </a:r>
            <a:endParaRPr lang="en-US" sz="1400" dirty="0"/>
          </a:p>
        </p:txBody>
      </p:sp>
      <p:sp>
        <p:nvSpPr>
          <p:cNvPr id="12" name="Shape 10"/>
          <p:cNvSpPr/>
          <p:nvPr/>
        </p:nvSpPr>
        <p:spPr>
          <a:xfrm>
            <a:off x="6172200" y="3200400"/>
            <a:ext cx="5349240" cy="2468880"/>
          </a:xfrm>
          <a:prstGeom prst="roundRect">
            <a:avLst>
              <a:gd name="adj" fmla="val 2222"/>
            </a:avLst>
          </a:prstGeom>
          <a:solidFill>
            <a:srgbClr val="E7EEF6"/>
          </a:solidFill>
          <a:ln w="12700">
            <a:solidFill>
              <a:srgbClr val="DCDFE6"/>
            </a:solidFill>
            <a:prstDash val="solid"/>
          </a:ln>
        </p:spPr>
      </p:sp>
      <p:sp>
        <p:nvSpPr>
          <p:cNvPr id="13" name="Shape 11"/>
          <p:cNvSpPr/>
          <p:nvPr/>
        </p:nvSpPr>
        <p:spPr>
          <a:xfrm>
            <a:off x="6428232" y="3511296"/>
            <a:ext cx="146304" cy="146304"/>
          </a:xfrm>
          <a:prstGeom prst="ellipse">
            <a:avLst/>
          </a:prstGeom>
          <a:solidFill>
            <a:srgbClr val="356399"/>
          </a:solidFill>
          <a:ln/>
        </p:spPr>
      </p:sp>
      <p:sp>
        <p:nvSpPr>
          <p:cNvPr id="14" name="Text 12"/>
          <p:cNvSpPr txBox="1"/>
          <p:nvPr/>
        </p:nvSpPr>
        <p:spPr>
          <a:xfrm>
            <a:off x="6675120" y="3401568"/>
            <a:ext cx="4617720" cy="457200"/>
          </a:xfrm>
          <a:prstGeom prst="rect">
            <a:avLst/>
          </a:prstGeom>
          <a:noFill/>
          <a:ln/>
        </p:spPr>
        <p:txBody>
          <a:bodyPr wrap="square" rtlCol="0" anchor="ctr"/>
          <a:lstStyle/>
          <a:p>
            <a:pPr indent="0" marL="0">
              <a:buNone/>
            </a:pPr>
            <a:r>
              <a:rPr lang="en-US" sz="2000" b="1" dirty="0">
                <a:solidFill>
                  <a:srgbClr val="1B2A44"/>
                </a:solidFill>
                <a:latin typeface="Cambria" pitchFamily="34" charset="0"/>
                <a:ea typeface="Cambria" pitchFamily="34" charset="-122"/>
                <a:cs typeface="Cambria" pitchFamily="34" charset="-120"/>
              </a:rPr>
              <a:t>Marco</a:t>
            </a:r>
            <a:endParaRPr lang="en-US" sz="2000" dirty="0"/>
          </a:p>
        </p:txBody>
      </p:sp>
      <p:sp>
        <p:nvSpPr>
          <p:cNvPr id="15" name="Text 13"/>
          <p:cNvSpPr txBox="1"/>
          <p:nvPr/>
        </p:nvSpPr>
        <p:spPr>
          <a:xfrm>
            <a:off x="6675120" y="3858768"/>
            <a:ext cx="4617720" cy="320040"/>
          </a:xfrm>
          <a:prstGeom prst="rect">
            <a:avLst/>
          </a:prstGeom>
          <a:noFill/>
          <a:ln/>
        </p:spPr>
        <p:txBody>
          <a:bodyPr wrap="square" rtlCol="0" anchor="ctr"/>
          <a:lstStyle/>
          <a:p>
            <a:pPr indent="0" marL="0">
              <a:buNone/>
            </a:pPr>
            <a:r>
              <a:rPr lang="en-US" sz="1200" dirty="0">
                <a:solidFill>
                  <a:srgbClr val="5B6472"/>
                </a:solidFill>
                <a:latin typeface="Calibri" pitchFamily="34" charset="0"/>
                <a:ea typeface="Calibri" pitchFamily="34" charset="-122"/>
                <a:cs typeface="Calibri" pitchFamily="34" charset="-120"/>
              </a:rPr>
              <a:t>put on the spot</a:t>
            </a:r>
            <a:endParaRPr lang="en-US" sz="1200" dirty="0"/>
          </a:p>
        </p:txBody>
      </p:sp>
      <p:sp>
        <p:nvSpPr>
          <p:cNvPr id="16" name="Text 14"/>
          <p:cNvSpPr txBox="1"/>
          <p:nvPr/>
        </p:nvSpPr>
        <p:spPr>
          <a:xfrm>
            <a:off x="6446520" y="4297680"/>
            <a:ext cx="4800600" cy="256032"/>
          </a:xfrm>
          <a:prstGeom prst="rect">
            <a:avLst/>
          </a:prstGeom>
          <a:noFill/>
          <a:ln/>
        </p:spPr>
        <p:txBody>
          <a:bodyPr wrap="square" rtlCol="0" anchor="ctr"/>
          <a:lstStyle/>
          <a:p>
            <a:pPr indent="0" marL="0">
              <a:buNone/>
            </a:pPr>
            <a:r>
              <a:rPr lang="en-US" sz="1000" b="1" spc="150" kern="0" dirty="0">
                <a:solidFill>
                  <a:srgbClr val="356399"/>
                </a:solidFill>
                <a:latin typeface="Calibri" pitchFamily="34" charset="0"/>
                <a:ea typeface="Calibri" pitchFamily="34" charset="-122"/>
                <a:cs typeface="Calibri" pitchFamily="34" charset="-120"/>
              </a:rPr>
              <a:t>WANTS</a:t>
            </a:r>
            <a:endParaRPr lang="en-US" sz="1000" dirty="0"/>
          </a:p>
        </p:txBody>
      </p:sp>
      <p:sp>
        <p:nvSpPr>
          <p:cNvPr id="17" name="Text 15"/>
          <p:cNvSpPr txBox="1"/>
          <p:nvPr/>
        </p:nvSpPr>
        <p:spPr>
          <a:xfrm>
            <a:off x="6446520" y="4553712"/>
            <a:ext cx="4800600" cy="960120"/>
          </a:xfrm>
          <a:prstGeom prst="rect">
            <a:avLst/>
          </a:prstGeom>
          <a:noFill/>
          <a:ln/>
        </p:spPr>
        <p:txBody>
          <a:bodyPr wrap="square" rtlCol="0" anchor="t"/>
          <a:lstStyle/>
          <a:p>
            <a:pPr indent="0" marL="0">
              <a:lnSpc>
                <a:spcPct val="102000"/>
              </a:lnSpc>
              <a:buNone/>
            </a:pPr>
            <a:r>
              <a:rPr lang="en-US" sz="1400" dirty="0">
                <a:solidFill>
                  <a:srgbClr val="2B3444"/>
                </a:solidFill>
                <a:latin typeface="Calibri" pitchFamily="34" charset="0"/>
                <a:ea typeface="Calibri" pitchFamily="34" charset="-122"/>
                <a:cs typeface="Calibri" pitchFamily="34" charset="-120"/>
              </a:rPr>
              <a:t>to keep his standing with the crew without eating his own words.</a:t>
            </a:r>
            <a:endParaRPr lang="en-US" sz="1400" dirty="0"/>
          </a:p>
        </p:txBody>
      </p:sp>
      <p:sp>
        <p:nvSpPr>
          <p:cNvPr id="18" name="Text 16"/>
          <p:cNvSpPr txBox="1"/>
          <p:nvPr/>
        </p:nvSpPr>
        <p:spPr>
          <a:xfrm>
            <a:off x="640080" y="5897880"/>
            <a:ext cx="10972800" cy="320040"/>
          </a:xfrm>
          <a:prstGeom prst="rect">
            <a:avLst/>
          </a:prstGeom>
          <a:noFill/>
          <a:ln/>
        </p:spPr>
        <p:txBody>
          <a:bodyPr wrap="square" rtlCol="0" anchor="ctr"/>
          <a:lstStyle/>
          <a:p>
            <a:pPr indent="0" marL="0">
              <a:buNone/>
            </a:pPr>
            <a:r>
              <a:rPr lang="en-US" sz="1100" i="1" dirty="0">
                <a:solidFill>
                  <a:srgbClr val="5B6472"/>
                </a:solidFill>
                <a:latin typeface="Calibri" pitchFamily="34" charset="0"/>
                <a:ea typeface="Calibri" pitchFamily="34" charset="-122"/>
                <a:cs typeface="Calibri" pitchFamily="34" charset="-120"/>
              </a:rPr>
              <a:t>Play the scene — then advance for the discussion.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Crucible — The Copper Table</dc:title>
  <dc:subject>PptxGenJS Presentation</dc:subject>
  <dc:creator>Ad Astra Human Performance</dc:creator>
  <cp:lastModifiedBy>Ad Astra Human Performance</cp:lastModifiedBy>
  <cp:revision>1</cp:revision>
  <dcterms:created xsi:type="dcterms:W3CDTF">2026-08-27T08:51:43Z</dcterms:created>
  <dcterms:modified xsi:type="dcterms:W3CDTF">2026-08-27T08:51:43Z</dcterms:modified>
</cp:coreProperties>
</file>