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setting. Explain the spark that starts the story and the change being driven, then advance.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how a round works, then start the game when the room is ready.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320040"/>
          </a:xfrm>
          <a:prstGeom prst="rect">
            <a:avLst/>
          </a:prstGeom>
          <a:noFill/>
          <a:ln/>
        </p:spPr>
        <p:txBody>
          <a:bodyPr wrap="square" rtlCol="0" anchor="ctr"/>
          <a:lstStyle/>
          <a:p>
            <a:pPr indent="0" marL="0">
              <a:buNone/>
            </a:pPr>
            <a:r>
              <a:rPr lang="en-US" sz="1200" b="1" spc="300" kern="0" dirty="0">
                <a:solidFill>
                  <a:srgbClr val="E0B24E"/>
                </a:solidFill>
                <a:latin typeface="Calibri" pitchFamily="34" charset="0"/>
                <a:ea typeface="Calibri" pitchFamily="34" charset="-122"/>
                <a:cs typeface="Calibri" pitchFamily="34" charset="-120"/>
              </a:rPr>
              <a:t>THE CRUCIBLE</a:t>
            </a:r>
            <a:endParaRPr lang="en-US" sz="1200" dirty="0"/>
          </a:p>
        </p:txBody>
      </p:sp>
      <p:sp>
        <p:nvSpPr>
          <p:cNvPr id="3" name="Text 1"/>
          <p:cNvSpPr txBox="1"/>
          <p:nvPr/>
        </p:nvSpPr>
        <p:spPr>
          <a:xfrm>
            <a:off x="640080" y="868680"/>
            <a:ext cx="10972800" cy="1005840"/>
          </a:xfrm>
          <a:prstGeom prst="rect">
            <a:avLst/>
          </a:prstGeom>
          <a:noFill/>
          <a:ln/>
        </p:spPr>
        <p:txBody>
          <a:bodyPr wrap="square" rtlCol="0" anchor="ctr"/>
          <a:lstStyle/>
          <a:p>
            <a:pPr indent="0" marL="0">
              <a:buNone/>
            </a:pPr>
            <a:r>
              <a:rPr lang="en-US" sz="4600" b="1" dirty="0">
                <a:solidFill>
                  <a:srgbClr val="FFFFFF"/>
                </a:solidFill>
                <a:latin typeface="Cambria" pitchFamily="34" charset="0"/>
                <a:ea typeface="Cambria" pitchFamily="34" charset="-122"/>
                <a:cs typeface="Cambria" pitchFamily="34" charset="-120"/>
              </a:rPr>
              <a:t>British Airways</a:t>
            </a:r>
            <a:endParaRPr lang="en-US" sz="4600" dirty="0"/>
          </a:p>
        </p:txBody>
      </p:sp>
      <p:sp>
        <p:nvSpPr>
          <p:cNvPr id="4" name="Text 2"/>
          <p:cNvSpPr txBox="1"/>
          <p:nvPr/>
        </p:nvSpPr>
        <p:spPr>
          <a:xfrm>
            <a:off x="640080" y="2148840"/>
            <a:ext cx="5212080" cy="292608"/>
          </a:xfrm>
          <a:prstGeom prst="rect">
            <a:avLst/>
          </a:prstGeom>
          <a:noFill/>
          <a:ln/>
        </p:spPr>
        <p:txBody>
          <a:bodyPr wrap="square" rtlCol="0" anchor="ctr"/>
          <a:lstStyle/>
          <a:p>
            <a:pPr indent="0" marL="0">
              <a:buNone/>
            </a:pPr>
            <a:r>
              <a:rPr lang="en-US" sz="1300" b="1" spc="200" kern="0" dirty="0">
                <a:solidFill>
                  <a:srgbClr val="E0B24E"/>
                </a:solidFill>
                <a:latin typeface="Calibri" pitchFamily="34" charset="0"/>
                <a:ea typeface="Calibri" pitchFamily="34" charset="-122"/>
                <a:cs typeface="Calibri" pitchFamily="34" charset="-120"/>
              </a:rPr>
              <a:t>THE SPARK</a:t>
            </a:r>
            <a:endParaRPr lang="en-US" sz="1300" dirty="0"/>
          </a:p>
        </p:txBody>
      </p:sp>
      <p:sp>
        <p:nvSpPr>
          <p:cNvPr id="5" name="Text 3"/>
          <p:cNvSpPr txBox="1"/>
          <p:nvPr/>
        </p:nvSpPr>
        <p:spPr>
          <a:xfrm>
            <a:off x="64008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The forecast</a:t>
            </a:r>
            <a:endParaRPr lang="en-US" sz="2000" dirty="0"/>
          </a:p>
        </p:txBody>
      </p:sp>
      <p:sp>
        <p:nvSpPr>
          <p:cNvPr id="6" name="Text 4"/>
          <p:cNvSpPr txBox="1"/>
          <p:nvPr/>
        </p:nvSpPr>
        <p:spPr>
          <a:xfrm>
            <a:off x="640080" y="3017520"/>
            <a:ext cx="5212080" cy="3291840"/>
          </a:xfrm>
          <a:prstGeom prst="rect">
            <a:avLst/>
          </a:prstGeom>
          <a:noFill/>
          <a:ln/>
        </p:spPr>
        <p:txBody>
          <a:bodyPr wrap="square" rtlCol="0" anchor="t"/>
          <a:lstStyle/>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spark — before the story starts</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British Airways carries the national flag, flies Concorde and prestigious routes, and employs tens of thousands who take real pride in their standards. Behind the prestige it is losing money at an unsustainable rate: too many aircraft, routes, layers and overlapping processes, while leaner competitors circle. Loss-making routes are defended because BA has ‘always’ flown them; departments protect their budgets; complaints are filed, not heard; managers measure activity, not value. Almost everyone can explain why it is someone else’s fault.</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Now a confidential forecast reaches the board: unless BA changes substantially, it may breach its borrowing limits within eighteen months — and government support can no longer be assumed. Within a day it has a dozen readings: the recession is temporary; every airline is suffering; BA is too important to fail; the figures were exaggerated to make privatisation look necessary. That is where the story begins.</a:t>
            </a:r>
            <a:endParaRPr lang="en-US" sz="1150" dirty="0"/>
          </a:p>
        </p:txBody>
      </p:sp>
      <p:sp>
        <p:nvSpPr>
          <p:cNvPr id="7" name="Text 5"/>
          <p:cNvSpPr txBox="1"/>
          <p:nvPr/>
        </p:nvSpPr>
        <p:spPr>
          <a:xfrm>
            <a:off x="6309360" y="2148840"/>
            <a:ext cx="5212080" cy="292608"/>
          </a:xfrm>
          <a:prstGeom prst="rect">
            <a:avLst/>
          </a:prstGeom>
          <a:noFill/>
          <a:ln/>
        </p:spPr>
        <p:txBody>
          <a:bodyPr wrap="square" rtlCol="0" anchor="ctr"/>
          <a:lstStyle/>
          <a:p>
            <a:pPr indent="0" marL="0">
              <a:buNone/>
            </a:pPr>
            <a:r>
              <a:rPr lang="en-US" sz="1300" b="1" spc="200" kern="0" dirty="0">
                <a:solidFill>
                  <a:srgbClr val="8CC17E"/>
                </a:solidFill>
                <a:latin typeface="Calibri" pitchFamily="34" charset="0"/>
                <a:ea typeface="Calibri" pitchFamily="34" charset="-122"/>
                <a:cs typeface="Calibri" pitchFamily="34" charset="-120"/>
              </a:rPr>
              <a:t>THE CHANGE</a:t>
            </a:r>
            <a:endParaRPr lang="en-US" sz="1300" dirty="0"/>
          </a:p>
        </p:txBody>
      </p:sp>
      <p:sp>
        <p:nvSpPr>
          <p:cNvPr id="8" name="Text 6"/>
          <p:cNvSpPr txBox="1"/>
          <p:nvPr/>
        </p:nvSpPr>
        <p:spPr>
          <a:xfrm>
            <a:off x="630936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“Worth Saving”</a:t>
            </a:r>
            <a:endParaRPr lang="en-US" sz="2000" dirty="0"/>
          </a:p>
        </p:txBody>
      </p:sp>
      <p:sp>
        <p:nvSpPr>
          <p:cNvPr id="9" name="Text 7"/>
          <p:cNvSpPr txBox="1"/>
          <p:nvPr/>
        </p:nvSpPr>
        <p:spPr>
          <a:xfrm>
            <a:off x="6309360" y="3017520"/>
            <a:ext cx="5212080" cy="822960"/>
          </a:xfrm>
          <a:prstGeom prst="rect">
            <a:avLst/>
          </a:prstGeom>
          <a:noFill/>
          <a:ln/>
        </p:spPr>
        <p:txBody>
          <a:bodyPr wrap="square" rtlCol="0" anchor="t"/>
          <a:lstStyle/>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change being driven</a:t>
            </a:r>
            <a:endParaRPr lang="en-US" sz="1150" dirty="0"/>
          </a:p>
        </p:txBody>
      </p:sp>
      <p:sp>
        <p:nvSpPr>
          <p:cNvPr id="10" name="Text 8"/>
          <p:cNvSpPr txBox="1"/>
          <p:nvPr/>
        </p:nvSpPr>
        <p:spPr>
          <a:xfrm>
            <a:off x="6355080" y="3886200"/>
            <a:ext cx="5166360" cy="2377440"/>
          </a:xfrm>
          <a:prstGeom prst="rect">
            <a:avLst/>
          </a:prstGeom>
          <a:noFill/>
          <a:ln/>
        </p:spPr>
        <p:txBody>
          <a:bodyPr wrap="square" rtlCol="0" anchor="t"/>
          <a:lstStyle/>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Uncompromising safety. Operational safety is never traded for commercial gain.</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Commercial discipline. Every route, cost and decision earns its place on value, not history.</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Distinctive service. BA organises around the customer’s experience, not the convenience of its functions.</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Judgement, not permission. People close to the work can act, rather than wait for sign-off.</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4 · Enlist the airline  ·  4. An Insult to Professionals</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Watch the gap between Peter’s words and his manner — what did the professionals read? And when did Eleanor’s push make a genuine yes impossible?</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Eleanor have framed the vision so it honoured the professionals instead of accusing them? How could Peter have voiced his real safeguards and still carried it? Find each one’s step-back.</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5 · Remove the barrier</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British Airways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5. Referred to Committee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turnaround needs the fleet and network simplified — a move that would save enormous sums. It runs straight into Arthur, who knows BA as an interconnected technical system where careless cuts destroy capabilities that take years to rebuild. Arthur never refuses. He agrees change is needed, then requests another assessment, raises another dependency, refers it to an established committee. Weeks pass. Nothing moves.</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Vale</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clear the barrier</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simplification released for a decision now, not deferred again.</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Arthur</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guard the system</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no irreversible cut until it’s been properly assessed, tested and consulted.</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5 · Remove the barrier  ·  5. Referred to Committee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Arthur’s rigour become a way of never deciding, and Vale’s push become a refusal to hear a real risk? Name the exact move that stalled it.</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Arthur have offered as a fast, reversible first step instead of another committee? What could Vale have protected so the cut was safe rather than merely quick? Where was each one’s step-back?</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6 · Generate a win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British Airways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6. One Cancelled Flight</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At one station, given a little local authority, the ground and cabin teams turned a badly cancelled flight into something extraordinary — passengers rebooked, fed, personally looked after, several writing in to say they’d fly BA again because of it. Rose wants it told across the airline tomorrow: proof that trusting frontline people delivers what no process can. Margaret wants the invoice: the comps, the overtime, and whether one warm story is anything but an anecdote.</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Rose</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champion the frontline</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win told across BA as proof that trusting employees works.</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Margaret</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guard the evidence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win costed and qualified before anyone builds a case on it.</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6 · Generate a win  ·  6. One Cancelled Flight</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Rose’s pride in the story start to overstate it, and Margaret’s rigour quietly bury the first real evidence? What did each need the other to admit?</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Rose have let the win speak for itself and invited the hard questions? How could Margaret have costed it and still let it be celebrated? What would ‘name it, test it, build on it’ have looked like?</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7 · Sustain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British Airways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7. A Smaller Old BA</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Months of painful surgery have worked: routes closed, aircraft sold, thousands gone, the borrowing crisis eased. The board can breathe, and Vale — who made the hard calls — feels the point is made and wants to let a battered airline recover. Eleanor sees it differently: they have only cut costs. The inward, bureaucratic, permission-seeking culture is untouched. Stop now and BA is simply a smaller version of the airline that was failing.</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Vale</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bank the win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let the airline recover now the borrowing crisis has eased.</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Eleanor</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finish the change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keep pressing into the culture before it hardens back.</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7 · Sustain the change  ·  7. A Smaller Old BA</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No new crisis, just relief — the hardest place to hold a change. When did Vale’s ‘we’re through it’ become premature, and Eleanor’s insistence become nagging?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was the smallest thing worth pressing on with that a tired board could accept? How could Eleanor have made the unfinished work feel urgent without souring the relief? Where did each step back?</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8 · Anchor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British Airways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8. Into the Structures</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new way works where it’s watched. But BA’s machinery — how it trains, promotes, measures, approves and remembers — still runs the old way, and the moment attention turns to privatisation it will pull everything back. Eleanor wants the customer-and-judgement culture baked into hiring, training, measures and local authority now, permanently. Arthur wants any such change carefully assessed, tested and preserved against damage — and, as ever, agrees in principle while the old processes quietly reassert themselves.</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Eleanor</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make it permanent</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new culture built into BA’s structures now, before the window closes.</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Arthur</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keeper — or the drag</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any permanent change carefully assessed and safe before it’s locked in.</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8 · Anchor the change  ·  8. Into the Structures</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No crisis, no spotlight — when did Eleanor’s urgency become hard-wiring the unfinished, and Arthur’s care become the old BA quietly coming back?</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was the smallest permanent change that would hold without fossilising the idea? What would it take for Arthur to own the standard rather than slow it? Where does each step back?</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058400" cy="292608"/>
          </a:xfrm>
          <a:prstGeom prst="rect">
            <a:avLst/>
          </a:prstGeom>
          <a:noFill/>
          <a:ln/>
        </p:spPr>
        <p:txBody>
          <a:bodyPr wrap="square" rtlCol="0" anchor="ctr"/>
          <a:lstStyle/>
          <a:p>
            <a:pPr indent="0" marL="0">
              <a:buNone/>
            </a:pPr>
            <a:r>
              <a:rPr lang="en-US" sz="1200" b="1" spc="250" kern="0" dirty="0">
                <a:solidFill>
                  <a:srgbClr val="A06616"/>
                </a:solidFill>
                <a:latin typeface="Calibri" pitchFamily="34" charset="0"/>
                <a:ea typeface="Calibri" pitchFamily="34" charset="-122"/>
                <a:cs typeface="Calibri" pitchFamily="34" charset="-120"/>
              </a:rPr>
              <a:t>BEFORE WE START</a:t>
            </a:r>
            <a:endParaRPr lang="en-US" sz="1200" dirty="0"/>
          </a:p>
        </p:txBody>
      </p:sp>
      <p:sp>
        <p:nvSpPr>
          <p:cNvPr id="3" name="Text 1"/>
          <p:cNvSpPr txBox="1"/>
          <p:nvPr/>
        </p:nvSpPr>
        <p:spPr>
          <a:xfrm>
            <a:off x="640080" y="868680"/>
            <a:ext cx="10058400" cy="822960"/>
          </a:xfrm>
          <a:prstGeom prst="rect">
            <a:avLst/>
          </a:prstGeom>
          <a:noFill/>
          <a:ln/>
        </p:spPr>
        <p:txBody>
          <a:bodyPr wrap="square" rtlCol="0" anchor="ctr"/>
          <a:lstStyle/>
          <a:p>
            <a:pPr indent="0" marL="0">
              <a:buNone/>
            </a:pPr>
            <a:r>
              <a:rPr lang="en-US" sz="4000" b="1" dirty="0">
                <a:solidFill>
                  <a:srgbClr val="1B2A44"/>
                </a:solidFill>
                <a:latin typeface="Cambria" pitchFamily="34" charset="0"/>
                <a:ea typeface="Cambria" pitchFamily="34" charset="-122"/>
                <a:cs typeface="Cambria" pitchFamily="34" charset="-120"/>
              </a:rPr>
              <a:t>How to play</a:t>
            </a:r>
            <a:endParaRPr lang="en-US" sz="4000" dirty="0"/>
          </a:p>
        </p:txBody>
      </p:sp>
      <p:sp>
        <p:nvSpPr>
          <p:cNvPr id="4" name="Text 2"/>
          <p:cNvSpPr txBox="1"/>
          <p:nvPr/>
        </p:nvSpPr>
        <p:spPr>
          <a:xfrm>
            <a:off x="685800" y="1920240"/>
            <a:ext cx="6766560" cy="4206240"/>
          </a:xfrm>
          <a:prstGeom prst="rect">
            <a:avLst/>
          </a:prstGeom>
          <a:noFill/>
          <a:ln/>
        </p:spPr>
        <p:txBody>
          <a:bodyPr wrap="square" rtlCol="0" anchor="t"/>
          <a:lstStyle/>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You get a secret role. On your screen you’ll see a character to play, what they want, and the style to play them in — it’s a part, not you.</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Play the scene. Go after what your character wants. Lean into the strength — and let it run a little too far.</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Watch for cues. The instructor may flash a nudge to your screen mid-scene — roll with it.</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Then rate it, together. After each scene everyone (except the person played) holds up a card — did they get their way?</a:t>
            </a:r>
            <a:endParaRPr lang="en-US" sz="1600" dirty="0"/>
          </a:p>
        </p:txBody>
      </p:sp>
      <p:sp>
        <p:nvSpPr>
          <p:cNvPr id="5" name="Text 3"/>
          <p:cNvSpPr txBox="1"/>
          <p:nvPr/>
        </p:nvSpPr>
        <p:spPr>
          <a:xfrm>
            <a:off x="7955280" y="1874520"/>
            <a:ext cx="4023360" cy="320040"/>
          </a:xfrm>
          <a:prstGeom prst="rect">
            <a:avLst/>
          </a:prstGeom>
          <a:noFill/>
          <a:ln/>
        </p:spPr>
        <p:txBody>
          <a:bodyPr wrap="square" rtlCol="0" anchor="ctr"/>
          <a:lstStyle/>
          <a:p>
            <a:pPr algn="ctr" indent="0" marL="0">
              <a:buNone/>
            </a:pPr>
            <a:r>
              <a:rPr lang="en-US" sz="1100" i="1" dirty="0">
                <a:solidFill>
                  <a:srgbClr val="5B6472"/>
                </a:solidFill>
                <a:latin typeface="Calibri" pitchFamily="34" charset="0"/>
                <a:ea typeface="Calibri" pitchFamily="34" charset="-122"/>
                <a:cs typeface="Calibri" pitchFamily="34" charset="-120"/>
              </a:rPr>
              <a:t>They vote by holding up a card</a:t>
            </a:r>
            <a:endParaRPr lang="en-US" sz="1100" dirty="0"/>
          </a:p>
        </p:txBody>
      </p:sp>
      <p:sp>
        <p:nvSpPr>
          <p:cNvPr id="6" name="Shape 4"/>
          <p:cNvSpPr/>
          <p:nvPr/>
        </p:nvSpPr>
        <p:spPr>
          <a:xfrm>
            <a:off x="7955280" y="2331720"/>
            <a:ext cx="1207008" cy="1645920"/>
          </a:xfrm>
          <a:prstGeom prst="roundRect">
            <a:avLst>
              <a:gd name="adj" fmla="val 6818"/>
            </a:avLst>
          </a:prstGeom>
          <a:solidFill>
            <a:srgbClr val="4F9D4A"/>
          </a:solidFill>
          <a:ln/>
          <a:effectLst>
            <a:outerShdw sx="100000" sy="100000" kx="0" ky="0" algn="bl" rotWithShape="0" blurRad="63500" dist="25400" dir="5400000">
              <a:srgbClr val="9AA0A8">
                <a:alpha val="40000"/>
              </a:srgbClr>
            </a:outerShdw>
          </a:effectLst>
        </p:spPr>
      </p:sp>
      <p:sp>
        <p:nvSpPr>
          <p:cNvPr id="7" name="Text 5"/>
          <p:cNvSpPr txBox="1"/>
          <p:nvPr/>
        </p:nvSpPr>
        <p:spPr>
          <a:xfrm>
            <a:off x="7845552"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Got their way</a:t>
            </a:r>
            <a:endParaRPr lang="en-US" sz="1100" dirty="0"/>
          </a:p>
        </p:txBody>
      </p:sp>
      <p:sp>
        <p:nvSpPr>
          <p:cNvPr id="8" name="Shape 6"/>
          <p:cNvSpPr/>
          <p:nvPr/>
        </p:nvSpPr>
        <p:spPr>
          <a:xfrm>
            <a:off x="9363456" y="2331720"/>
            <a:ext cx="1207008" cy="1645920"/>
          </a:xfrm>
          <a:prstGeom prst="roundRect">
            <a:avLst>
              <a:gd name="adj" fmla="val 6818"/>
            </a:avLst>
          </a:prstGeom>
          <a:solidFill>
            <a:srgbClr val="D6A531"/>
          </a:solidFill>
          <a:ln/>
          <a:effectLst>
            <a:outerShdw sx="100000" sy="100000" kx="0" ky="0" algn="bl" rotWithShape="0" blurRad="63500" dist="25400" dir="5400000">
              <a:srgbClr val="9AA0A8">
                <a:alpha val="40000"/>
              </a:srgbClr>
            </a:outerShdw>
          </a:effectLst>
        </p:spPr>
      </p:sp>
      <p:sp>
        <p:nvSpPr>
          <p:cNvPr id="9" name="Text 7"/>
          <p:cNvSpPr txBox="1"/>
          <p:nvPr/>
        </p:nvSpPr>
        <p:spPr>
          <a:xfrm>
            <a:off x="9253728"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Mixed</a:t>
            </a:r>
            <a:endParaRPr lang="en-US" sz="1100" dirty="0"/>
          </a:p>
        </p:txBody>
      </p:sp>
      <p:sp>
        <p:nvSpPr>
          <p:cNvPr id="10" name="Shape 8"/>
          <p:cNvSpPr/>
          <p:nvPr/>
        </p:nvSpPr>
        <p:spPr>
          <a:xfrm>
            <a:off x="10771632" y="2331720"/>
            <a:ext cx="1207008" cy="1645920"/>
          </a:xfrm>
          <a:prstGeom prst="roundRect">
            <a:avLst>
              <a:gd name="adj" fmla="val 6818"/>
            </a:avLst>
          </a:prstGeom>
          <a:solidFill>
            <a:srgbClr val="CF4632"/>
          </a:solidFill>
          <a:ln/>
          <a:effectLst>
            <a:outerShdw sx="100000" sy="100000" kx="0" ky="0" algn="bl" rotWithShape="0" blurRad="63500" dist="25400" dir="5400000">
              <a:srgbClr val="9AA0A8">
                <a:alpha val="40000"/>
              </a:srgbClr>
            </a:outerShdw>
          </a:effectLst>
        </p:spPr>
      </p:sp>
      <p:sp>
        <p:nvSpPr>
          <p:cNvPr id="11" name="Text 9"/>
          <p:cNvSpPr txBox="1"/>
          <p:nvPr/>
        </p:nvSpPr>
        <p:spPr>
          <a:xfrm>
            <a:off x="10661904"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Lost it</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1 · Create urgency</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British Airways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1. The Forecast</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confidential forecast is on the table: change substantially or breach the borrowing limits within eighteen months, with no assured rescue. Vale wants the board to accept it as a survival crisis and act this quarter. But the room is already softening it — a temporary recession, every airline suffering, too important to fail. Rose says aloud what many suspect: the numbers have been sharpened to make redundancy and privatisation look inevitable.</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Vale</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confront reality</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board to accept the forecast as a survival crisis and commit to act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Rose</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protect the workforce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honesty about whose figures these are before a single job is put on the line.</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1 · Create urgency  ·  1. The Forecast</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Vale’s conviction tip into contempt for the doubters, and Rose’s vigilance harden into ‘it’s all a plot’? What did the rest of the board do — lean in, or go quiet?</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Vale have done to make the crisis undeniable without making dissent a betrayal? What would let Rose test the figures without deciding in advance they’re a lie? Where was the two-second gap for each?</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2 · Build a coalition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British Airways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2. Whose Table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Vale wants a small group with real authority to drive the turnaround across the warring functions. He needs Captain Ashcroft above all: nothing moves in an airline without the confidence of the pilots, and Peter’s calm authority carries the operational half of BA. Peter accepts efficiency is coming. He will not lend his name to a group where outsiders can redefine professional standards or reach into operational decisions.</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Vale</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build the coalition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Peter’s authority behind the turnaround without a professional veto over it.</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Peter</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guard the profession</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change team to leave safety and operational authority in professional hands.</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2 · Build a coalition  ·  2. Whose Table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the negotiation stop being about BA and start being about whose authority wins? What did each man refuse to put on the table?</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Vale have conceded that was genuinely operational, without giving away the change? What could Peter have offered that was genuinely commercial, without surrendering safety? Name each one’s step-back.</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3 · Form the vision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British Airways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3. Expensive Theatre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Two futures on the table. Eleanor’s: stop measuring success by internal activity and rebuild BA around the customer’s experience — research, training, local authority, pride in service — an airline people actively choose. Margaret’s: BA is weeks, not years, from failure, and grand programmes with no demonstrable return are a luxury it cannot afford. Vale wants a direction; the board wants certainty.</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Eleanor</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customer airline</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BA to commit to organising around the customer’s experience, not its own functions.</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Margaret</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last of the money</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no commitment that can’t show a return while BA is this close to failure.</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3 · Form the vision  ·  3. Expensive Theatre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This is a values fight wearing a strategy suit. When did ‘my vision’ and ‘my numbers’ stop being about BA’s survival and start being about being right?</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Eleanor have costed or staged so Margaret could say yes to a first step? What could Margaret have backed as a cheap experiment rather than blocking it all? What would ‘disagree and still choose a direction’ have looked like?</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4 · Enlist the airline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British Airways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4. An Insult to Professionals</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customer-first vision only travels if the operational leaders carry it — and the first room that matters is full of pilots, engineers and crew already under enormous pressure. To many of them the idea that BA should reorganise around ‘the customer’ lands as an insult: management blaming the frontline for failures made in boardrooms. Eleanor needs Peter to stand up and back it. If he lets slip that it’s soft nonsense, every professional in BA hears it.</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Eleanor</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needs it carried</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Peter to endorse the customer vision to the professionals, convincingly.</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Peter</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put on the spot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protect his people from a slogan he fears will be used against them, without publicly refusing.</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Crucible — British Airways</dc:title>
  <dc:subject>PptxGenJS Presentation</dc:subject>
  <dc:creator>Ad Astra Human Performance</dc:creator>
  <cp:lastModifiedBy>Ad Astra Human Performance</cp:lastModifiedBy>
  <cp:revision>1</cp:revision>
  <dcterms:created xsi:type="dcterms:W3CDTF">2026-08-27T08:51:43Z</dcterms:created>
  <dcterms:modified xsi:type="dcterms:W3CDTF">2026-08-27T08:51:43Z</dcterms:modified>
</cp:coreProperties>
</file>